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D2BDD7A-044D-4504-8248-E32ADD0A47FB}">
  <a:tblStyle styleId="{1D2BDD7A-044D-4504-8248-E32ADD0A47F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eea5ca20af_1_4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g2eea5ca20af_1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eea471d687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eea471d687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eea471d687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eea471d687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eea471d687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eea471d687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eea471d687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eea471d687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eea471d687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eea471d687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eea471d687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eea471d687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eea471d687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eea471d687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eea5ca20af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2eea5ca20af_1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eea471d687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eea471d687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eea471d687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eea471d687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eea5ca20af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g2eea5ca20af_1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eea471d687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eea471d687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eea471d687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eea471d687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eea5ca20af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g2eea5ca20af_1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eea471d68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eea471d68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eea471d68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eea471d68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eea471d687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eea471d687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eea471d68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eea471d68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eea471d68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eea471d68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eea471d687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eea471d687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eea471d68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eea471d68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hyperlink" Target="https://www.loom.com/share/e0b30a903de841eab36bcc44fa3e2a32?sid=f589245a-9f15-4945-a325-5e2fe7c77710" TargetMode="External"/><Relationship Id="rId4" Type="http://schemas.openxmlformats.org/officeDocument/2006/relationships/hyperlink" Target="https://huggingface.co/spaces/lrsowmya/autism_detection" TargetMode="External"/><Relationship Id="rId5" Type="http://schemas.openxmlformats.org/officeDocument/2006/relationships/hyperlink" Target="https://www.kaggle.com/code/lrsowmya/ai-in-autism/notebook" TargetMode="External"/><Relationship Id="rId6" Type="http://schemas.openxmlformats.org/officeDocument/2006/relationships/hyperlink" Target="https://huggingface.co/spaces/lrsowmya/autism_detection/tree/main"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hyperlink" Target="https://img.freepik.com/free-vector/health-flat-design-autism-logo_23-2149347986.jp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hyperlink" Target="https://data.unicef.org/how-many/how-many-children-under-18-are-there-in-india/" TargetMode="Externa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3.jp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hyperlink" Target="https://www.kaggle.com/datasets/cihan063/autism-image-data" TargetMode="External"/><Relationship Id="rId4" Type="http://schemas.openxmlformats.org/officeDocument/2006/relationships/hyperlink" Target="https://www.scd.tn.gov.in/earlyinvencntr.php"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t/>
            </a:r>
            <a:endParaRPr/>
          </a:p>
        </p:txBody>
      </p:sp>
      <p:sp>
        <p:nvSpPr>
          <p:cNvPr id="100" name="Google Shape;100;p2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pic>
        <p:nvPicPr>
          <p:cNvPr id="101" name="Google Shape;101;p25"/>
          <p:cNvPicPr preferRelativeResize="0"/>
          <p:nvPr/>
        </p:nvPicPr>
        <p:blipFill rotWithShape="1">
          <a:blip r:embed="rId3">
            <a:alphaModFix/>
          </a:blip>
          <a:srcRect b="0" l="0" r="0" t="0"/>
          <a:stretch/>
        </p:blipFill>
        <p:spPr>
          <a:xfrm>
            <a:off x="333" y="0"/>
            <a:ext cx="9143336" cy="5143501"/>
          </a:xfrm>
          <a:prstGeom prst="rect">
            <a:avLst/>
          </a:prstGeom>
          <a:noFill/>
          <a:ln>
            <a:noFill/>
          </a:ln>
        </p:spPr>
      </p:pic>
      <p:sp>
        <p:nvSpPr>
          <p:cNvPr id="102" name="Google Shape;102;p25"/>
          <p:cNvSpPr txBox="1"/>
          <p:nvPr/>
        </p:nvSpPr>
        <p:spPr>
          <a:xfrm>
            <a:off x="122175" y="3005475"/>
            <a:ext cx="8747700" cy="1869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Team Details</a:t>
            </a:r>
            <a:endParaRPr b="0" i="0" sz="1800" u="none" cap="none" strike="noStrike">
              <a:solidFill>
                <a:schemeClr val="dk1"/>
              </a:solidFill>
              <a:latin typeface="Arial"/>
              <a:ea typeface="Arial"/>
              <a:cs typeface="Arial"/>
              <a:sym typeface="Arial"/>
            </a:endParaRPr>
          </a:p>
          <a:p>
            <a:pPr indent="-342900" lvl="1" marL="914400" marR="0" rtl="0" algn="l">
              <a:lnSpc>
                <a:spcPct val="115000"/>
              </a:lnSpc>
              <a:spcBef>
                <a:spcPts val="0"/>
              </a:spcBef>
              <a:spcAft>
                <a:spcPts val="0"/>
              </a:spcAft>
              <a:buClr>
                <a:schemeClr val="dk1"/>
              </a:buClr>
              <a:buSzPts val="1800"/>
              <a:buFont typeface="Arial"/>
              <a:buAutoNum type="alphaLcPeriod"/>
            </a:pPr>
            <a:r>
              <a:rPr b="0" i="0" lang="en" sz="1800" u="none" cap="none" strike="noStrike">
                <a:solidFill>
                  <a:schemeClr val="dk1"/>
                </a:solidFill>
                <a:latin typeface="Arial"/>
                <a:ea typeface="Arial"/>
                <a:cs typeface="Arial"/>
                <a:sym typeface="Arial"/>
              </a:rPr>
              <a:t>Team name             -     NeuroNex</a:t>
            </a:r>
            <a:endParaRPr b="0" i="0" sz="1800" u="none" cap="none" strike="noStrike">
              <a:solidFill>
                <a:schemeClr val="dk1"/>
              </a:solidFill>
              <a:latin typeface="Arial"/>
              <a:ea typeface="Arial"/>
              <a:cs typeface="Arial"/>
              <a:sym typeface="Arial"/>
            </a:endParaRPr>
          </a:p>
          <a:p>
            <a:pPr indent="-342900" lvl="1" marL="914400" marR="0" rtl="0" algn="l">
              <a:lnSpc>
                <a:spcPct val="115000"/>
              </a:lnSpc>
              <a:spcBef>
                <a:spcPts val="0"/>
              </a:spcBef>
              <a:spcAft>
                <a:spcPts val="0"/>
              </a:spcAft>
              <a:buClr>
                <a:schemeClr val="dk1"/>
              </a:buClr>
              <a:buSzPts val="1800"/>
              <a:buFont typeface="Arial"/>
              <a:buAutoNum type="alphaLcPeriod"/>
            </a:pPr>
            <a:r>
              <a:rPr b="0" i="0" lang="en" sz="1800" u="none" cap="none" strike="noStrike">
                <a:solidFill>
                  <a:schemeClr val="dk1"/>
                </a:solidFill>
                <a:latin typeface="Arial"/>
                <a:ea typeface="Arial"/>
                <a:cs typeface="Arial"/>
                <a:sym typeface="Arial"/>
              </a:rPr>
              <a:t>Team </a:t>
            </a:r>
            <a:r>
              <a:rPr lang="en" sz="1800">
                <a:solidFill>
                  <a:schemeClr val="dk1"/>
                </a:solidFill>
              </a:rPr>
              <a:t>members</a:t>
            </a:r>
            <a:r>
              <a:rPr b="0" i="0" lang="en" sz="1800" u="none" cap="none" strike="noStrike">
                <a:solidFill>
                  <a:schemeClr val="dk1"/>
                </a:solidFill>
                <a:latin typeface="Arial"/>
                <a:ea typeface="Arial"/>
                <a:cs typeface="Arial"/>
                <a:sym typeface="Arial"/>
              </a:rPr>
              <a:t>       -     Sowmya.L.R, Ravi Kumar.K</a:t>
            </a:r>
            <a:endParaRPr b="0" i="0" sz="1800" u="none" cap="none" strike="noStrike">
              <a:solidFill>
                <a:schemeClr val="dk1"/>
              </a:solidFill>
              <a:latin typeface="Arial"/>
              <a:ea typeface="Arial"/>
              <a:cs typeface="Arial"/>
              <a:sym typeface="Arial"/>
            </a:endParaRPr>
          </a:p>
          <a:p>
            <a:pPr indent="-342900" lvl="1" marL="914400" marR="0" rtl="0" algn="l">
              <a:lnSpc>
                <a:spcPct val="115000"/>
              </a:lnSpc>
              <a:spcBef>
                <a:spcPts val="0"/>
              </a:spcBef>
              <a:spcAft>
                <a:spcPts val="0"/>
              </a:spcAft>
              <a:buClr>
                <a:schemeClr val="dk1"/>
              </a:buClr>
              <a:buSzPts val="1800"/>
              <a:buFont typeface="Arial"/>
              <a:buAutoNum type="alphaLcPeriod"/>
            </a:pPr>
            <a:r>
              <a:rPr b="0" i="0" lang="en" sz="1800" u="none" cap="none" strike="noStrike">
                <a:solidFill>
                  <a:schemeClr val="dk1"/>
                </a:solidFill>
                <a:latin typeface="Arial"/>
                <a:ea typeface="Arial"/>
                <a:cs typeface="Arial"/>
                <a:sym typeface="Arial"/>
              </a:rPr>
              <a:t>Problem Statement -</a:t>
            </a:r>
            <a:r>
              <a:rPr lang="en" sz="1800">
                <a:solidFill>
                  <a:schemeClr val="dk1"/>
                </a:solidFill>
              </a:rPr>
              <a:t>     Open Innovation in AI - AI in Autism</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3.Existing parents other</a:t>
            </a:r>
            <a:endParaRPr/>
          </a:p>
          <a:p>
            <a:pPr indent="0" lvl="0" marL="0" rtl="0" algn="l">
              <a:spcBef>
                <a:spcPts val="0"/>
              </a:spcBef>
              <a:spcAft>
                <a:spcPts val="0"/>
              </a:spcAft>
              <a:buNone/>
            </a:pPr>
            <a:r>
              <a:rPr lang="en"/>
              <a:t> flows</a:t>
            </a:r>
            <a:endParaRPr/>
          </a:p>
        </p:txBody>
      </p:sp>
      <p:sp>
        <p:nvSpPr>
          <p:cNvPr id="168" name="Google Shape;168;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169" name="Google Shape;169;p34"/>
          <p:cNvPicPr preferRelativeResize="0"/>
          <p:nvPr/>
        </p:nvPicPr>
        <p:blipFill>
          <a:blip r:embed="rId3">
            <a:alphaModFix/>
          </a:blip>
          <a:stretch>
            <a:fillRect/>
          </a:stretch>
        </p:blipFill>
        <p:spPr>
          <a:xfrm>
            <a:off x="4298913" y="0"/>
            <a:ext cx="4845087" cy="46984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Features available in this app</a:t>
            </a:r>
            <a:endParaRPr/>
          </a:p>
        </p:txBody>
      </p:sp>
      <p:sp>
        <p:nvSpPr>
          <p:cNvPr id="175" name="Google Shape;175;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AutoNum type="arabicPeriod"/>
            </a:pPr>
            <a:r>
              <a:rPr lang="en"/>
              <a:t>The stakeholders of this app are Parents(mother, father), teacher(rare persona), therapist, doctors, counsellors.</a:t>
            </a:r>
            <a:endParaRPr/>
          </a:p>
          <a:p>
            <a:pPr indent="-342900" lvl="0" marL="457200" rtl="0" algn="l">
              <a:spcBef>
                <a:spcPts val="0"/>
              </a:spcBef>
              <a:spcAft>
                <a:spcPts val="0"/>
              </a:spcAft>
              <a:buSzPts val="1800"/>
              <a:buAutoNum type="arabicPeriod"/>
            </a:pPr>
            <a:r>
              <a:rPr lang="en"/>
              <a:t>Parents can use this app as an Autism awareness tool initially. Once people start to use this tool it can gradually becomes the screening tool for this disorder</a:t>
            </a:r>
            <a:endParaRPr/>
          </a:p>
          <a:p>
            <a:pPr indent="-342900" lvl="0" marL="457200" rtl="0" algn="l">
              <a:spcBef>
                <a:spcPts val="0"/>
              </a:spcBef>
              <a:spcAft>
                <a:spcPts val="0"/>
              </a:spcAft>
              <a:buSzPts val="1800"/>
              <a:buAutoNum type="arabicPeriod"/>
            </a:pPr>
            <a:r>
              <a:rPr lang="en"/>
              <a:t>Experts/Therapists can use the AI features in the app as supporting tool(identifying hand-flapping, highlighting few of the autistic behavior in the uploaded videos of the parents, etc..)</a:t>
            </a:r>
            <a:endParaRPr/>
          </a:p>
          <a:p>
            <a:pPr indent="-342900" lvl="0" marL="457200" rtl="0" algn="l">
              <a:spcBef>
                <a:spcPts val="0"/>
              </a:spcBef>
              <a:spcAft>
                <a:spcPts val="0"/>
              </a:spcAft>
              <a:buSzPts val="1800"/>
              <a:buAutoNum type="arabicPeriod"/>
            </a:pPr>
            <a:r>
              <a:rPr lang="en"/>
              <a:t>Stakeholders can schedule for recurrent visits with the respective people</a:t>
            </a:r>
            <a:endParaRPr/>
          </a:p>
          <a:p>
            <a:pPr indent="-342900" lvl="0" marL="457200" rtl="0" algn="l">
              <a:spcBef>
                <a:spcPts val="0"/>
              </a:spcBef>
              <a:spcAft>
                <a:spcPts val="0"/>
              </a:spcAft>
              <a:buSzPts val="1800"/>
              <a:buAutoNum type="arabicPeriod"/>
            </a:pPr>
            <a:r>
              <a:rPr lang="en"/>
              <a:t>Parents and experts can monitor the kid’s progress in the app (kind of tracking the historical behavior of the kid)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ckwell"/>
                <a:ea typeface="Rockwell"/>
                <a:cs typeface="Rockwell"/>
                <a:sym typeface="Rockwell"/>
              </a:rPr>
              <a:t>Model Selectin and training</a:t>
            </a:r>
            <a:endParaRPr>
              <a:latin typeface="Rockwell"/>
              <a:ea typeface="Rockwell"/>
              <a:cs typeface="Rockwell"/>
              <a:sym typeface="Rockwell"/>
            </a:endParaRPr>
          </a:p>
        </p:txBody>
      </p:sp>
      <p:sp>
        <p:nvSpPr>
          <p:cNvPr id="181" name="Google Shape;181;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Clr>
                <a:schemeClr val="dk1"/>
              </a:buClr>
              <a:buSzPts val="1100"/>
              <a:buFont typeface="Arial"/>
              <a:buNone/>
            </a:pPr>
            <a:r>
              <a:rPr lang="en" sz="1600">
                <a:solidFill>
                  <a:schemeClr val="dk1"/>
                </a:solidFill>
                <a:latin typeface="Rockwell"/>
                <a:ea typeface="Rockwell"/>
                <a:cs typeface="Rockwell"/>
                <a:sym typeface="Rockwell"/>
              </a:rPr>
              <a:t>Model Variants Evaluated:</a:t>
            </a:r>
            <a:endParaRPr sz="1600">
              <a:solidFill>
                <a:schemeClr val="dk1"/>
              </a:solidFill>
              <a:latin typeface="Rockwell"/>
              <a:ea typeface="Rockwell"/>
              <a:cs typeface="Rockwell"/>
              <a:sym typeface="Rockwell"/>
            </a:endParaRPr>
          </a:p>
          <a:p>
            <a:pPr indent="-330200" lvl="0" marL="457200" rtl="0" algn="l">
              <a:spcBef>
                <a:spcPts val="1200"/>
              </a:spcBef>
              <a:spcAft>
                <a:spcPts val="0"/>
              </a:spcAft>
              <a:buClr>
                <a:schemeClr val="dk1"/>
              </a:buClr>
              <a:buSzPts val="1600"/>
              <a:buFont typeface="Rockwell"/>
              <a:buAutoNum type="arabicPeriod"/>
            </a:pPr>
            <a:r>
              <a:rPr lang="en" sz="1600">
                <a:solidFill>
                  <a:schemeClr val="dk1"/>
                </a:solidFill>
                <a:latin typeface="Rockwell"/>
                <a:ea typeface="Rockwell"/>
                <a:cs typeface="Rockwell"/>
                <a:sym typeface="Rockwell"/>
              </a:rPr>
              <a:t>ConvNeXtV2-Tiny</a:t>
            </a:r>
            <a:endParaRPr sz="1600">
              <a:solidFill>
                <a:schemeClr val="dk1"/>
              </a:solidFill>
              <a:latin typeface="Rockwell"/>
              <a:ea typeface="Rockwell"/>
              <a:cs typeface="Rockwell"/>
              <a:sym typeface="Rockwell"/>
            </a:endParaRPr>
          </a:p>
          <a:p>
            <a:pPr indent="-330200" lvl="0" marL="457200" rtl="0" algn="l">
              <a:spcBef>
                <a:spcPts val="0"/>
              </a:spcBef>
              <a:spcAft>
                <a:spcPts val="0"/>
              </a:spcAft>
              <a:buClr>
                <a:schemeClr val="dk1"/>
              </a:buClr>
              <a:buSzPts val="1600"/>
              <a:buFont typeface="Rockwell"/>
              <a:buAutoNum type="arabicPeriod"/>
            </a:pPr>
            <a:r>
              <a:rPr lang="en" sz="1600">
                <a:solidFill>
                  <a:schemeClr val="dk1"/>
                </a:solidFill>
                <a:latin typeface="Rockwell"/>
                <a:ea typeface="Rockwell"/>
                <a:cs typeface="Rockwell"/>
                <a:sym typeface="Rockwell"/>
              </a:rPr>
              <a:t>ResNet34</a:t>
            </a:r>
            <a:endParaRPr sz="1600">
              <a:solidFill>
                <a:schemeClr val="dk1"/>
              </a:solidFill>
              <a:latin typeface="Rockwell"/>
              <a:ea typeface="Rockwell"/>
              <a:cs typeface="Rockwell"/>
              <a:sym typeface="Rockwell"/>
            </a:endParaRPr>
          </a:p>
          <a:p>
            <a:pPr indent="-330200" lvl="0" marL="457200" rtl="0" algn="l">
              <a:spcBef>
                <a:spcPts val="0"/>
              </a:spcBef>
              <a:spcAft>
                <a:spcPts val="0"/>
              </a:spcAft>
              <a:buClr>
                <a:schemeClr val="dk1"/>
              </a:buClr>
              <a:buSzPts val="1600"/>
              <a:buFont typeface="Rockwell"/>
              <a:buAutoNum type="arabicPeriod"/>
            </a:pPr>
            <a:r>
              <a:rPr lang="en" sz="1600">
                <a:solidFill>
                  <a:schemeClr val="dk1"/>
                </a:solidFill>
                <a:latin typeface="Rockwell"/>
                <a:ea typeface="Rockwell"/>
                <a:cs typeface="Rockwell"/>
                <a:sym typeface="Rockwell"/>
              </a:rPr>
              <a:t>VGG16</a:t>
            </a:r>
            <a:endParaRPr sz="1600">
              <a:solidFill>
                <a:schemeClr val="dk1"/>
              </a:solidFill>
              <a:latin typeface="Rockwell"/>
              <a:ea typeface="Rockwell"/>
              <a:cs typeface="Rockwell"/>
              <a:sym typeface="Rockwell"/>
            </a:endParaRPr>
          </a:p>
          <a:p>
            <a:pPr indent="0" lvl="0" marL="0" rtl="0" algn="l">
              <a:spcBef>
                <a:spcPts val="1200"/>
              </a:spcBef>
              <a:spcAft>
                <a:spcPts val="0"/>
              </a:spcAft>
              <a:buNone/>
            </a:pPr>
            <a:r>
              <a:rPr lang="en" sz="1600">
                <a:solidFill>
                  <a:schemeClr val="dk1"/>
                </a:solidFill>
                <a:latin typeface="Rockwell"/>
                <a:ea typeface="Rockwell"/>
                <a:cs typeface="Rockwell"/>
                <a:sym typeface="Rockwell"/>
              </a:rPr>
              <a:t>Best Performing Model: After comprehensive evaluation, </a:t>
            </a:r>
            <a:r>
              <a:rPr b="1" lang="en" sz="1600">
                <a:solidFill>
                  <a:schemeClr val="dk1"/>
                </a:solidFill>
                <a:latin typeface="Rockwell"/>
                <a:ea typeface="Rockwell"/>
                <a:cs typeface="Rockwell"/>
                <a:sym typeface="Rockwell"/>
              </a:rPr>
              <a:t>ConvNeXtV2-Tiny </a:t>
            </a:r>
            <a:r>
              <a:rPr lang="en" sz="1600">
                <a:solidFill>
                  <a:schemeClr val="dk1"/>
                </a:solidFill>
                <a:latin typeface="Rockwell"/>
                <a:ea typeface="Rockwell"/>
                <a:cs typeface="Rockwell"/>
                <a:sym typeface="Rockwell"/>
              </a:rPr>
              <a:t>emerged as the most efficient model for predicting autism in children based on their facial images.</a:t>
            </a:r>
            <a:endParaRPr sz="1600">
              <a:latin typeface="Rockwell"/>
              <a:ea typeface="Rockwell"/>
              <a:cs typeface="Rockwell"/>
              <a:sym typeface="Rockwe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ckwell"/>
                <a:ea typeface="Rockwell"/>
                <a:cs typeface="Rockwell"/>
                <a:sym typeface="Rockwell"/>
              </a:rPr>
              <a:t>Model Architecture and Design</a:t>
            </a:r>
            <a:endParaRPr>
              <a:latin typeface="Rockwell"/>
              <a:ea typeface="Rockwell"/>
              <a:cs typeface="Rockwell"/>
              <a:sym typeface="Rockwell"/>
            </a:endParaRPr>
          </a:p>
        </p:txBody>
      </p:sp>
      <p:sp>
        <p:nvSpPr>
          <p:cNvPr id="187" name="Google Shape;187;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Clr>
                <a:schemeClr val="dk1"/>
              </a:buClr>
              <a:buSzPts val="1100"/>
              <a:buFont typeface="Arial"/>
              <a:buNone/>
            </a:pPr>
            <a:r>
              <a:rPr b="1" lang="en" sz="1400">
                <a:solidFill>
                  <a:schemeClr val="dk1"/>
                </a:solidFill>
                <a:latin typeface="Rockwell"/>
                <a:ea typeface="Rockwell"/>
                <a:cs typeface="Rockwell"/>
                <a:sym typeface="Rockwell"/>
              </a:rPr>
              <a:t>ConvNeXtV2-Tiny</a:t>
            </a:r>
            <a:r>
              <a:rPr lang="en" sz="1400">
                <a:solidFill>
                  <a:schemeClr val="dk1"/>
                </a:solidFill>
                <a:latin typeface="Rockwell"/>
                <a:ea typeface="Rockwell"/>
                <a:cs typeface="Rockwell"/>
                <a:sym typeface="Rockwell"/>
              </a:rPr>
              <a:t>:</a:t>
            </a:r>
            <a:endParaRPr sz="1400">
              <a:solidFill>
                <a:schemeClr val="dk1"/>
              </a:solidFill>
              <a:latin typeface="Rockwell"/>
              <a:ea typeface="Rockwell"/>
              <a:cs typeface="Rockwell"/>
              <a:sym typeface="Rockwell"/>
            </a:endParaRPr>
          </a:p>
          <a:p>
            <a:pPr indent="-317500" lvl="0" marL="457200" rtl="0" algn="l">
              <a:spcBef>
                <a:spcPts val="1200"/>
              </a:spcBef>
              <a:spcAft>
                <a:spcPts val="0"/>
              </a:spcAft>
              <a:buClr>
                <a:schemeClr val="dk1"/>
              </a:buClr>
              <a:buSzPts val="1400"/>
              <a:buChar char="●"/>
            </a:pPr>
            <a:r>
              <a:rPr b="1" lang="en" sz="1400">
                <a:solidFill>
                  <a:schemeClr val="dk1"/>
                </a:solidFill>
                <a:latin typeface="Rockwell"/>
                <a:ea typeface="Rockwell"/>
                <a:cs typeface="Rockwell"/>
                <a:sym typeface="Rockwell"/>
              </a:rPr>
              <a:t>Architecture</a:t>
            </a:r>
            <a:r>
              <a:rPr lang="en" sz="1400">
                <a:solidFill>
                  <a:schemeClr val="dk1"/>
                </a:solidFill>
                <a:latin typeface="Rockwell"/>
                <a:ea typeface="Rockwell"/>
                <a:cs typeface="Rockwell"/>
                <a:sym typeface="Rockwell"/>
              </a:rPr>
              <a:t>: ConvNeXtV2 is a convolutional neural network (CNN) architecture that integrates design principles from recent advancements in vision transformers. It combines the hierarchical structure of traditional CNNs with elements such as large kernel sizes, depthwise convolutions, and increased channel capacity.</a:t>
            </a:r>
            <a:endParaRPr sz="1400">
              <a:solidFill>
                <a:schemeClr val="dk1"/>
              </a:solidFill>
              <a:latin typeface="Rockwell"/>
              <a:ea typeface="Rockwell"/>
              <a:cs typeface="Rockwell"/>
              <a:sym typeface="Rockwell"/>
            </a:endParaRPr>
          </a:p>
          <a:p>
            <a:pPr indent="-317500" lvl="0" marL="457200" rtl="0" algn="l">
              <a:spcBef>
                <a:spcPts val="0"/>
              </a:spcBef>
              <a:spcAft>
                <a:spcPts val="0"/>
              </a:spcAft>
              <a:buClr>
                <a:schemeClr val="dk1"/>
              </a:buClr>
              <a:buSzPts val="1400"/>
              <a:buChar char="●"/>
            </a:pPr>
            <a:r>
              <a:rPr b="1" lang="en" sz="1400">
                <a:solidFill>
                  <a:schemeClr val="dk1"/>
                </a:solidFill>
                <a:latin typeface="Rockwell"/>
                <a:ea typeface="Rockwell"/>
                <a:cs typeface="Rockwell"/>
                <a:sym typeface="Rockwell"/>
              </a:rPr>
              <a:t>Advantages</a:t>
            </a:r>
            <a:r>
              <a:rPr lang="en" sz="1400">
                <a:solidFill>
                  <a:schemeClr val="dk1"/>
                </a:solidFill>
                <a:latin typeface="Rockwell"/>
                <a:ea typeface="Rockwell"/>
                <a:cs typeface="Rockwell"/>
                <a:sym typeface="Rockwell"/>
              </a:rPr>
              <a:t>: This model offers a balanced trade-off between computational efficiency and predictive accuracy, making it suitable for deployment in resource-constrained environments like mobile devices.</a:t>
            </a:r>
            <a:endParaRPr sz="1400">
              <a:solidFill>
                <a:schemeClr val="dk1"/>
              </a:solidFill>
              <a:latin typeface="Rockwell"/>
              <a:ea typeface="Rockwell"/>
              <a:cs typeface="Rockwell"/>
              <a:sym typeface="Rockwell"/>
            </a:endParaRPr>
          </a:p>
          <a:p>
            <a:pPr indent="0" lvl="0" marL="0" rtl="0" algn="l">
              <a:spcBef>
                <a:spcPts val="1200"/>
              </a:spcBef>
              <a:spcAft>
                <a:spcPts val="0"/>
              </a:spcAft>
              <a:buNone/>
            </a:pPr>
            <a:r>
              <a:t/>
            </a:r>
            <a:endParaRPr sz="1400">
              <a:latin typeface="Rockwell"/>
              <a:ea typeface="Rockwell"/>
              <a:cs typeface="Rockwell"/>
              <a:sym typeface="Rockwe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ckwell"/>
                <a:ea typeface="Rockwell"/>
                <a:cs typeface="Rockwell"/>
                <a:sym typeface="Rockwell"/>
              </a:rPr>
              <a:t>Model Training Process</a:t>
            </a:r>
            <a:endParaRPr>
              <a:latin typeface="Rockwell"/>
              <a:ea typeface="Rockwell"/>
              <a:cs typeface="Rockwell"/>
              <a:sym typeface="Rockwell"/>
            </a:endParaRPr>
          </a:p>
        </p:txBody>
      </p:sp>
      <p:sp>
        <p:nvSpPr>
          <p:cNvPr id="193" name="Google Shape;193;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600">
                <a:solidFill>
                  <a:schemeClr val="dk1"/>
                </a:solidFill>
                <a:latin typeface="Rockwell"/>
                <a:ea typeface="Rockwell"/>
                <a:cs typeface="Rockwell"/>
                <a:sym typeface="Rockwell"/>
              </a:rPr>
              <a:t>Data Preprocessing</a:t>
            </a:r>
            <a:r>
              <a:rPr lang="en" sz="1600">
                <a:solidFill>
                  <a:schemeClr val="dk1"/>
                </a:solidFill>
                <a:latin typeface="Rockwell"/>
                <a:ea typeface="Rockwell"/>
                <a:cs typeface="Rockwell"/>
                <a:sym typeface="Rockwell"/>
              </a:rPr>
              <a:t>:</a:t>
            </a:r>
            <a:endParaRPr sz="1600">
              <a:solidFill>
                <a:schemeClr val="dk1"/>
              </a:solidFill>
              <a:latin typeface="Rockwell"/>
              <a:ea typeface="Rockwell"/>
              <a:cs typeface="Rockwell"/>
              <a:sym typeface="Rockwell"/>
            </a:endParaRPr>
          </a:p>
          <a:p>
            <a:pPr indent="-330200" lvl="0" marL="457200" rtl="0" algn="l">
              <a:spcBef>
                <a:spcPts val="1200"/>
              </a:spcBef>
              <a:spcAft>
                <a:spcPts val="0"/>
              </a:spcAft>
              <a:buClr>
                <a:schemeClr val="dk1"/>
              </a:buClr>
              <a:buSzPts val="1600"/>
              <a:buChar char="●"/>
            </a:pPr>
            <a:r>
              <a:rPr b="1" lang="en" sz="1600">
                <a:solidFill>
                  <a:schemeClr val="dk1"/>
                </a:solidFill>
                <a:latin typeface="Rockwell"/>
                <a:ea typeface="Rockwell"/>
                <a:cs typeface="Rockwell"/>
                <a:sym typeface="Rockwell"/>
              </a:rPr>
              <a:t>Normalization</a:t>
            </a:r>
            <a:r>
              <a:rPr lang="en" sz="1600">
                <a:solidFill>
                  <a:schemeClr val="dk1"/>
                </a:solidFill>
                <a:latin typeface="Rockwell"/>
                <a:ea typeface="Rockwell"/>
                <a:cs typeface="Rockwell"/>
                <a:sym typeface="Rockwell"/>
              </a:rPr>
              <a:t>: Images were normalized to ensure uniformity.</a:t>
            </a:r>
            <a:endParaRPr sz="1600">
              <a:solidFill>
                <a:schemeClr val="dk1"/>
              </a:solidFill>
              <a:latin typeface="Rockwell"/>
              <a:ea typeface="Rockwell"/>
              <a:cs typeface="Rockwell"/>
              <a:sym typeface="Rockwell"/>
            </a:endParaRPr>
          </a:p>
          <a:p>
            <a:pPr indent="-330200" lvl="0" marL="457200" rtl="0" algn="l">
              <a:spcBef>
                <a:spcPts val="0"/>
              </a:spcBef>
              <a:spcAft>
                <a:spcPts val="0"/>
              </a:spcAft>
              <a:buClr>
                <a:schemeClr val="dk1"/>
              </a:buClr>
              <a:buSzPts val="1600"/>
              <a:buChar char="●"/>
            </a:pPr>
            <a:r>
              <a:rPr b="1" lang="en" sz="1600">
                <a:solidFill>
                  <a:schemeClr val="dk1"/>
                </a:solidFill>
                <a:latin typeface="Rockwell"/>
                <a:ea typeface="Rockwell"/>
                <a:cs typeface="Rockwell"/>
                <a:sym typeface="Rockwell"/>
              </a:rPr>
              <a:t>Augmentation</a:t>
            </a:r>
            <a:r>
              <a:rPr lang="en" sz="1600">
                <a:solidFill>
                  <a:schemeClr val="dk1"/>
                </a:solidFill>
                <a:latin typeface="Rockwell"/>
                <a:ea typeface="Rockwell"/>
                <a:cs typeface="Rockwell"/>
                <a:sym typeface="Rockwell"/>
              </a:rPr>
              <a:t>: Applied various augmentation techniques like rotation, flipping, and cropping to enhance model robustness and prevent overfitting.</a:t>
            </a:r>
            <a:endParaRPr sz="1600">
              <a:solidFill>
                <a:schemeClr val="dk1"/>
              </a:solidFill>
              <a:latin typeface="Rockwell"/>
              <a:ea typeface="Rockwell"/>
              <a:cs typeface="Rockwell"/>
              <a:sym typeface="Rockwell"/>
            </a:endParaRPr>
          </a:p>
          <a:p>
            <a:pPr indent="0" lvl="0" marL="457200" rtl="0" algn="l">
              <a:spcBef>
                <a:spcPts val="1200"/>
              </a:spcBef>
              <a:spcAft>
                <a:spcPts val="0"/>
              </a:spcAft>
              <a:buNone/>
            </a:pPr>
            <a:r>
              <a:t/>
            </a:r>
            <a:endParaRPr sz="1600">
              <a:latin typeface="Rockwell"/>
              <a:ea typeface="Rockwell"/>
              <a:cs typeface="Rockwell"/>
              <a:sym typeface="Rockwe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ckwell"/>
                <a:ea typeface="Rockwell"/>
                <a:cs typeface="Rockwell"/>
                <a:sym typeface="Rockwell"/>
              </a:rPr>
              <a:t>Training</a:t>
            </a:r>
            <a:endParaRPr>
              <a:latin typeface="Rockwell"/>
              <a:ea typeface="Rockwell"/>
              <a:cs typeface="Rockwell"/>
              <a:sym typeface="Rockwell"/>
            </a:endParaRPr>
          </a:p>
        </p:txBody>
      </p:sp>
      <p:sp>
        <p:nvSpPr>
          <p:cNvPr id="199" name="Google Shape;199;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1600">
                <a:solidFill>
                  <a:schemeClr val="dk1"/>
                </a:solidFill>
                <a:latin typeface="Rockwell"/>
                <a:ea typeface="Rockwell"/>
                <a:cs typeface="Rockwell"/>
                <a:sym typeface="Rockwell"/>
              </a:rPr>
              <a:t>Framework</a:t>
            </a:r>
            <a:r>
              <a:rPr lang="en" sz="1600">
                <a:solidFill>
                  <a:schemeClr val="dk1"/>
                </a:solidFill>
                <a:latin typeface="Rockwell"/>
                <a:ea typeface="Rockwell"/>
                <a:cs typeface="Rockwell"/>
                <a:sym typeface="Rockwell"/>
              </a:rPr>
              <a:t>: Used the fastai vision learner for training the models.</a:t>
            </a:r>
            <a:endParaRPr sz="1600">
              <a:solidFill>
                <a:schemeClr val="dk1"/>
              </a:solidFill>
              <a:latin typeface="Rockwell"/>
              <a:ea typeface="Rockwell"/>
              <a:cs typeface="Rockwell"/>
              <a:sym typeface="Rockwell"/>
            </a:endParaRPr>
          </a:p>
          <a:p>
            <a:pPr indent="0" lvl="0" marL="0" rtl="0" algn="l">
              <a:spcBef>
                <a:spcPts val="0"/>
              </a:spcBef>
              <a:spcAft>
                <a:spcPts val="0"/>
              </a:spcAft>
              <a:buNone/>
            </a:pPr>
            <a:r>
              <a:rPr b="1" lang="en" sz="1600">
                <a:solidFill>
                  <a:schemeClr val="dk1"/>
                </a:solidFill>
                <a:latin typeface="Rockwell"/>
                <a:ea typeface="Rockwell"/>
                <a:cs typeface="Rockwell"/>
                <a:sym typeface="Rockwell"/>
              </a:rPr>
              <a:t>Optimizer</a:t>
            </a:r>
            <a:r>
              <a:rPr lang="en" sz="1600">
                <a:solidFill>
                  <a:schemeClr val="dk1"/>
                </a:solidFill>
                <a:latin typeface="Rockwell"/>
                <a:ea typeface="Rockwell"/>
                <a:cs typeface="Rockwell"/>
                <a:sym typeface="Rockwell"/>
              </a:rPr>
              <a:t>: Employed the Adam optimizer for efficient convergence.</a:t>
            </a:r>
            <a:endParaRPr sz="1600">
              <a:solidFill>
                <a:schemeClr val="dk1"/>
              </a:solidFill>
              <a:latin typeface="Rockwell"/>
              <a:ea typeface="Rockwell"/>
              <a:cs typeface="Rockwell"/>
              <a:sym typeface="Rockwell"/>
            </a:endParaRPr>
          </a:p>
          <a:p>
            <a:pPr indent="0" lvl="0" marL="0" rtl="0" algn="l">
              <a:spcBef>
                <a:spcPts val="0"/>
              </a:spcBef>
              <a:spcAft>
                <a:spcPts val="0"/>
              </a:spcAft>
              <a:buClr>
                <a:schemeClr val="dk1"/>
              </a:buClr>
              <a:buSzPts val="1100"/>
              <a:buFont typeface="Arial"/>
              <a:buNone/>
            </a:pPr>
            <a:r>
              <a:rPr b="1" lang="en" sz="1600">
                <a:solidFill>
                  <a:schemeClr val="dk1"/>
                </a:solidFill>
                <a:latin typeface="Rockwell"/>
                <a:ea typeface="Rockwell"/>
                <a:cs typeface="Rockwell"/>
                <a:sym typeface="Rockwell"/>
              </a:rPr>
              <a:t>Metrics</a:t>
            </a:r>
            <a:r>
              <a:rPr lang="en" sz="1600">
                <a:solidFill>
                  <a:schemeClr val="dk1"/>
                </a:solidFill>
                <a:latin typeface="Rockwell"/>
                <a:ea typeface="Rockwell"/>
                <a:cs typeface="Rockwell"/>
                <a:sym typeface="Rockwell"/>
              </a:rPr>
              <a:t>: The error_rate metric was used to monitor and evaluate the model's performance during training.</a:t>
            </a:r>
            <a:endParaRPr sz="1600">
              <a:solidFill>
                <a:schemeClr val="dk1"/>
              </a:solidFill>
              <a:latin typeface="Rockwell"/>
              <a:ea typeface="Rockwell"/>
              <a:cs typeface="Rockwell"/>
              <a:sym typeface="Rockwell"/>
            </a:endParaRPr>
          </a:p>
          <a:p>
            <a:pPr indent="0" lvl="0" marL="0" rtl="0" algn="l">
              <a:spcBef>
                <a:spcPts val="0"/>
              </a:spcBef>
              <a:spcAft>
                <a:spcPts val="0"/>
              </a:spcAft>
              <a:buNone/>
            </a:pPr>
            <a:r>
              <a:rPr b="1" lang="en" sz="1600">
                <a:solidFill>
                  <a:schemeClr val="dk1"/>
                </a:solidFill>
                <a:latin typeface="Rockwell"/>
                <a:ea typeface="Rockwell"/>
                <a:cs typeface="Rockwell"/>
                <a:sym typeface="Rockwell"/>
              </a:rPr>
              <a:t>Epochs and Batch Size</a:t>
            </a:r>
            <a:r>
              <a:rPr lang="en" sz="1600">
                <a:solidFill>
                  <a:schemeClr val="dk1"/>
                </a:solidFill>
                <a:latin typeface="Rockwell"/>
                <a:ea typeface="Rockwell"/>
                <a:cs typeface="Rockwell"/>
                <a:sym typeface="Rockwell"/>
              </a:rPr>
              <a:t>: The batch size was set to 32, and the model was trained for 4 epochs.</a:t>
            </a:r>
            <a:endParaRPr sz="1600">
              <a:latin typeface="Rockwell"/>
              <a:ea typeface="Rockwell"/>
              <a:cs typeface="Rockwell"/>
              <a:sym typeface="Rockwe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ckwell"/>
                <a:ea typeface="Rockwell"/>
                <a:cs typeface="Rockwell"/>
                <a:sym typeface="Rockwell"/>
              </a:rPr>
              <a:t>Model Evaluation</a:t>
            </a:r>
            <a:endParaRPr>
              <a:latin typeface="Rockwell"/>
              <a:ea typeface="Rockwell"/>
              <a:cs typeface="Rockwell"/>
              <a:sym typeface="Rockwell"/>
            </a:endParaRPr>
          </a:p>
        </p:txBody>
      </p:sp>
      <p:sp>
        <p:nvSpPr>
          <p:cNvPr id="205" name="Google Shape;205;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Clr>
                <a:schemeClr val="dk1"/>
              </a:buClr>
              <a:buSzPts val="1100"/>
              <a:buFont typeface="Arial"/>
              <a:buNone/>
            </a:pPr>
            <a:r>
              <a:rPr b="1" lang="en" sz="1400">
                <a:solidFill>
                  <a:schemeClr val="dk1"/>
                </a:solidFill>
                <a:latin typeface="Rockwell"/>
                <a:ea typeface="Rockwell"/>
                <a:cs typeface="Rockwell"/>
                <a:sym typeface="Rockwell"/>
              </a:rPr>
              <a:t>Comparative Analysis</a:t>
            </a:r>
            <a:r>
              <a:rPr lang="en" sz="1400">
                <a:solidFill>
                  <a:schemeClr val="dk1"/>
                </a:solidFill>
                <a:latin typeface="Rockwell"/>
                <a:ea typeface="Rockwell"/>
                <a:cs typeface="Rockwell"/>
                <a:sym typeface="Rockwell"/>
              </a:rPr>
              <a:t>:</a:t>
            </a:r>
            <a:endParaRPr sz="1400">
              <a:solidFill>
                <a:schemeClr val="dk1"/>
              </a:solidFill>
              <a:latin typeface="Rockwell"/>
              <a:ea typeface="Rockwell"/>
              <a:cs typeface="Rockwell"/>
              <a:sym typeface="Rockwell"/>
            </a:endParaRPr>
          </a:p>
          <a:p>
            <a:pPr indent="-317500" lvl="0" marL="457200" rtl="0" algn="l">
              <a:spcBef>
                <a:spcPts val="1200"/>
              </a:spcBef>
              <a:spcAft>
                <a:spcPts val="0"/>
              </a:spcAft>
              <a:buClr>
                <a:schemeClr val="dk1"/>
              </a:buClr>
              <a:buSzPts val="1400"/>
              <a:buChar char="●"/>
            </a:pPr>
            <a:r>
              <a:rPr b="1" lang="en" sz="1400">
                <a:solidFill>
                  <a:schemeClr val="dk1"/>
                </a:solidFill>
                <a:latin typeface="Rockwell"/>
                <a:ea typeface="Rockwell"/>
                <a:cs typeface="Rockwell"/>
                <a:sym typeface="Rockwell"/>
              </a:rPr>
              <a:t>ConvNeXtV2-Tiny</a:t>
            </a:r>
            <a:r>
              <a:rPr lang="en" sz="1400">
                <a:solidFill>
                  <a:schemeClr val="dk1"/>
                </a:solidFill>
                <a:latin typeface="Rockwell"/>
                <a:ea typeface="Rockwell"/>
                <a:cs typeface="Rockwell"/>
                <a:sym typeface="Rockwell"/>
              </a:rPr>
              <a:t> outperformed ResNet34 and VGG16 in terms of both accuracy and computational efficiency.</a:t>
            </a:r>
            <a:endParaRPr sz="1400">
              <a:solidFill>
                <a:schemeClr val="dk1"/>
              </a:solidFill>
              <a:latin typeface="Rockwell"/>
              <a:ea typeface="Rockwell"/>
              <a:cs typeface="Rockwell"/>
              <a:sym typeface="Rockwell"/>
            </a:endParaRPr>
          </a:p>
          <a:p>
            <a:pPr indent="-317500" lvl="0" marL="457200" rtl="0" algn="l">
              <a:spcBef>
                <a:spcPts val="0"/>
              </a:spcBef>
              <a:spcAft>
                <a:spcPts val="0"/>
              </a:spcAft>
              <a:buClr>
                <a:schemeClr val="dk1"/>
              </a:buClr>
              <a:buSzPts val="1400"/>
              <a:buChar char="●"/>
            </a:pPr>
            <a:r>
              <a:rPr b="1" lang="en" sz="1400">
                <a:solidFill>
                  <a:schemeClr val="dk1"/>
                </a:solidFill>
                <a:latin typeface="Rockwell"/>
                <a:ea typeface="Rockwell"/>
                <a:cs typeface="Rockwell"/>
                <a:sym typeface="Rockwell"/>
              </a:rPr>
              <a:t>ResNet34</a:t>
            </a:r>
            <a:r>
              <a:rPr lang="en" sz="1400">
                <a:solidFill>
                  <a:schemeClr val="dk1"/>
                </a:solidFill>
                <a:latin typeface="Rockwell"/>
                <a:ea typeface="Rockwell"/>
                <a:cs typeface="Rockwell"/>
                <a:sym typeface="Rockwell"/>
              </a:rPr>
              <a:t> showed decent performance but lagged in efficiency compared to ConvNeXtV2-Tiny.</a:t>
            </a:r>
            <a:endParaRPr sz="1400">
              <a:solidFill>
                <a:schemeClr val="dk1"/>
              </a:solidFill>
              <a:latin typeface="Rockwell"/>
              <a:ea typeface="Rockwell"/>
              <a:cs typeface="Rockwell"/>
              <a:sym typeface="Rockwell"/>
            </a:endParaRPr>
          </a:p>
          <a:p>
            <a:pPr indent="-317500" lvl="0" marL="457200" rtl="0" algn="l">
              <a:spcBef>
                <a:spcPts val="0"/>
              </a:spcBef>
              <a:spcAft>
                <a:spcPts val="0"/>
              </a:spcAft>
              <a:buClr>
                <a:schemeClr val="dk1"/>
              </a:buClr>
              <a:buSzPts val="1400"/>
              <a:buChar char="●"/>
            </a:pPr>
            <a:r>
              <a:rPr b="1" lang="en" sz="1400">
                <a:solidFill>
                  <a:schemeClr val="dk1"/>
                </a:solidFill>
                <a:latin typeface="Rockwell"/>
                <a:ea typeface="Rockwell"/>
                <a:cs typeface="Rockwell"/>
                <a:sym typeface="Rockwell"/>
              </a:rPr>
              <a:t>VGG16</a:t>
            </a:r>
            <a:r>
              <a:rPr lang="en" sz="1400">
                <a:solidFill>
                  <a:schemeClr val="dk1"/>
                </a:solidFill>
                <a:latin typeface="Rockwell"/>
                <a:ea typeface="Rockwell"/>
                <a:cs typeface="Rockwell"/>
                <a:sym typeface="Rockwell"/>
              </a:rPr>
              <a:t> was less efficient, requiring more computational resources and yielding lower accuracy.</a:t>
            </a:r>
            <a:endParaRPr sz="1400">
              <a:solidFill>
                <a:schemeClr val="dk1"/>
              </a:solidFill>
              <a:latin typeface="Rockwell"/>
              <a:ea typeface="Rockwell"/>
              <a:cs typeface="Rockwell"/>
              <a:sym typeface="Rockwell"/>
            </a:endParaRPr>
          </a:p>
          <a:p>
            <a:pPr indent="0" lvl="0" marL="0" rtl="0" algn="l">
              <a:spcBef>
                <a:spcPts val="1200"/>
              </a:spcBef>
              <a:spcAft>
                <a:spcPts val="0"/>
              </a:spcAft>
              <a:buNone/>
            </a:pPr>
            <a:r>
              <a:t/>
            </a:r>
            <a:endParaRPr sz="2000"/>
          </a:p>
        </p:txBody>
      </p:sp>
      <p:graphicFrame>
        <p:nvGraphicFramePr>
          <p:cNvPr id="206" name="Google Shape;206;p40"/>
          <p:cNvGraphicFramePr/>
          <p:nvPr/>
        </p:nvGraphicFramePr>
        <p:xfrm>
          <a:off x="898950" y="2745300"/>
          <a:ext cx="3000000" cy="3000000"/>
        </p:xfrm>
        <a:graphic>
          <a:graphicData uri="http://schemas.openxmlformats.org/drawingml/2006/table">
            <a:tbl>
              <a:tblPr>
                <a:noFill/>
                <a:tableStyleId>{1D2BDD7A-044D-4504-8248-E32ADD0A47FB}</a:tableStyleId>
              </a:tblPr>
              <a:tblGrid>
                <a:gridCol w="2413000"/>
                <a:gridCol w="2413000"/>
                <a:gridCol w="2413000"/>
              </a:tblGrid>
              <a:tr h="381000">
                <a:tc>
                  <a:txBody>
                    <a:bodyPr/>
                    <a:lstStyle/>
                    <a:p>
                      <a:pPr indent="0" lvl="0" marL="0" rtl="0" algn="l">
                        <a:spcBef>
                          <a:spcPts val="0"/>
                        </a:spcBef>
                        <a:spcAft>
                          <a:spcPts val="0"/>
                        </a:spcAft>
                        <a:buNone/>
                      </a:pPr>
                      <a:r>
                        <a:rPr lang="en"/>
                        <a:t>Model Name</a:t>
                      </a:r>
                      <a:endParaRPr/>
                    </a:p>
                  </a:txBody>
                  <a:tcPr marT="91425" marB="91425" marR="91425" marL="91425"/>
                </a:tc>
                <a:tc>
                  <a:txBody>
                    <a:bodyPr/>
                    <a:lstStyle/>
                    <a:p>
                      <a:pPr indent="0" lvl="0" marL="0" rtl="0" algn="l">
                        <a:spcBef>
                          <a:spcPts val="0"/>
                        </a:spcBef>
                        <a:spcAft>
                          <a:spcPts val="0"/>
                        </a:spcAft>
                        <a:buNone/>
                      </a:pPr>
                      <a:r>
                        <a:rPr lang="en"/>
                        <a:t>Epochs </a:t>
                      </a:r>
                      <a:endParaRPr/>
                    </a:p>
                  </a:txBody>
                  <a:tcPr marT="91425" marB="91425" marR="91425" marL="91425"/>
                </a:tc>
                <a:tc>
                  <a:txBody>
                    <a:bodyPr/>
                    <a:lstStyle/>
                    <a:p>
                      <a:pPr indent="0" lvl="0" marL="0" rtl="0" algn="l">
                        <a:spcBef>
                          <a:spcPts val="0"/>
                        </a:spcBef>
                        <a:spcAft>
                          <a:spcPts val="0"/>
                        </a:spcAft>
                        <a:buNone/>
                      </a:pPr>
                      <a:r>
                        <a:rPr lang="en"/>
                        <a:t>Error Rate</a:t>
                      </a:r>
                      <a:endParaRPr/>
                    </a:p>
                  </a:txBody>
                  <a:tcPr marT="91425" marB="91425" marR="91425" marL="91425"/>
                </a:tc>
              </a:tr>
              <a:tr h="381000">
                <a:tc>
                  <a:txBody>
                    <a:bodyPr/>
                    <a:lstStyle/>
                    <a:p>
                      <a:pPr indent="0" lvl="0" marL="0" rtl="0" algn="l">
                        <a:spcBef>
                          <a:spcPts val="0"/>
                        </a:spcBef>
                        <a:spcAft>
                          <a:spcPts val="0"/>
                        </a:spcAft>
                        <a:buNone/>
                      </a:pPr>
                      <a:r>
                        <a:rPr lang="en"/>
                        <a:t>ConvNeXtV2-Tiny</a:t>
                      </a:r>
                      <a:endParaRPr/>
                    </a:p>
                  </a:txBody>
                  <a:tcPr marT="91425" marB="91425" marR="91425" marL="91425"/>
                </a:tc>
                <a:tc>
                  <a:txBody>
                    <a:bodyPr/>
                    <a:lstStyle/>
                    <a:p>
                      <a:pPr indent="0" lvl="0" marL="0" rtl="0" algn="l">
                        <a:spcBef>
                          <a:spcPts val="0"/>
                        </a:spcBef>
                        <a:spcAft>
                          <a:spcPts val="0"/>
                        </a:spcAft>
                        <a:buNone/>
                      </a:pPr>
                      <a:r>
                        <a:rPr lang="en"/>
                        <a:t>4</a:t>
                      </a:r>
                      <a:endParaRPr/>
                    </a:p>
                  </a:txBody>
                  <a:tcPr marT="91425" marB="91425" marR="91425" marL="91425"/>
                </a:tc>
                <a:tc>
                  <a:txBody>
                    <a:bodyPr/>
                    <a:lstStyle/>
                    <a:p>
                      <a:pPr indent="0" lvl="0" marL="0" rtl="0" algn="l">
                        <a:spcBef>
                          <a:spcPts val="0"/>
                        </a:spcBef>
                        <a:spcAft>
                          <a:spcPts val="0"/>
                        </a:spcAft>
                        <a:buNone/>
                      </a:pPr>
                      <a:r>
                        <a:rPr lang="en"/>
                        <a:t>0.108</a:t>
                      </a:r>
                      <a:endParaRPr/>
                    </a:p>
                  </a:txBody>
                  <a:tcPr marT="91425" marB="91425" marR="91425" marL="91425"/>
                </a:tc>
              </a:tr>
              <a:tr h="381000">
                <a:tc>
                  <a:txBody>
                    <a:bodyPr/>
                    <a:lstStyle/>
                    <a:p>
                      <a:pPr indent="0" lvl="0" marL="0" rtl="0" algn="l">
                        <a:spcBef>
                          <a:spcPts val="0"/>
                        </a:spcBef>
                        <a:spcAft>
                          <a:spcPts val="0"/>
                        </a:spcAft>
                        <a:buNone/>
                      </a:pPr>
                      <a:r>
                        <a:rPr lang="en"/>
                        <a:t>ResNet34</a:t>
                      </a:r>
                      <a:endParaRPr/>
                    </a:p>
                  </a:txBody>
                  <a:tcPr marT="91425" marB="91425" marR="91425" marL="91425"/>
                </a:tc>
                <a:tc>
                  <a:txBody>
                    <a:bodyPr/>
                    <a:lstStyle/>
                    <a:p>
                      <a:pPr indent="0" lvl="0" marL="0" rtl="0" algn="l">
                        <a:spcBef>
                          <a:spcPts val="0"/>
                        </a:spcBef>
                        <a:spcAft>
                          <a:spcPts val="0"/>
                        </a:spcAft>
                        <a:buNone/>
                      </a:pPr>
                      <a:r>
                        <a:rPr lang="en"/>
                        <a:t>4</a:t>
                      </a:r>
                      <a:endParaRPr/>
                    </a:p>
                  </a:txBody>
                  <a:tcPr marT="91425" marB="91425" marR="91425" marL="91425"/>
                </a:tc>
                <a:tc>
                  <a:txBody>
                    <a:bodyPr/>
                    <a:lstStyle/>
                    <a:p>
                      <a:pPr indent="0" lvl="0" marL="0" rtl="0" algn="l">
                        <a:spcBef>
                          <a:spcPts val="0"/>
                        </a:spcBef>
                        <a:spcAft>
                          <a:spcPts val="0"/>
                        </a:spcAft>
                        <a:buNone/>
                      </a:pPr>
                      <a:r>
                        <a:rPr lang="en"/>
                        <a:t>0.147</a:t>
                      </a:r>
                      <a:endParaRPr/>
                    </a:p>
                  </a:txBody>
                  <a:tcPr marT="91425" marB="91425" marR="91425" marL="91425"/>
                </a:tc>
              </a:tr>
              <a:tr h="381000">
                <a:tc>
                  <a:txBody>
                    <a:bodyPr/>
                    <a:lstStyle/>
                    <a:p>
                      <a:pPr indent="0" lvl="0" marL="0" rtl="0" algn="l">
                        <a:spcBef>
                          <a:spcPts val="0"/>
                        </a:spcBef>
                        <a:spcAft>
                          <a:spcPts val="0"/>
                        </a:spcAft>
                        <a:buNone/>
                      </a:pPr>
                      <a:r>
                        <a:rPr lang="en"/>
                        <a:t>VGG16</a:t>
                      </a:r>
                      <a:endParaRPr/>
                    </a:p>
                  </a:txBody>
                  <a:tcPr marT="91425" marB="91425" marR="91425" marL="91425"/>
                </a:tc>
                <a:tc>
                  <a:txBody>
                    <a:bodyPr/>
                    <a:lstStyle/>
                    <a:p>
                      <a:pPr indent="0" lvl="0" marL="0" rtl="0" algn="l">
                        <a:spcBef>
                          <a:spcPts val="0"/>
                        </a:spcBef>
                        <a:spcAft>
                          <a:spcPts val="0"/>
                        </a:spcAft>
                        <a:buNone/>
                      </a:pPr>
                      <a:r>
                        <a:rPr lang="en"/>
                        <a:t>4</a:t>
                      </a:r>
                      <a:endParaRPr/>
                    </a:p>
                  </a:txBody>
                  <a:tcPr marT="91425" marB="91425" marR="91425" marL="91425"/>
                </a:tc>
                <a:tc>
                  <a:txBody>
                    <a:bodyPr/>
                    <a:lstStyle/>
                    <a:p>
                      <a:pPr indent="0" lvl="0" marL="0" rtl="0" algn="l">
                        <a:spcBef>
                          <a:spcPts val="0"/>
                        </a:spcBef>
                        <a:spcAft>
                          <a:spcPts val="0"/>
                        </a:spcAft>
                        <a:buNone/>
                      </a:pPr>
                      <a:r>
                        <a:rPr lang="en"/>
                        <a:t>0.190</a:t>
                      </a:r>
                      <a:endParaRPr/>
                    </a:p>
                  </a:txBody>
                  <a:tcPr marT="91425" marB="91425" marR="91425" marL="914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41"/>
          <p:cNvSpPr txBox="1"/>
          <p:nvPr>
            <p:ph type="title"/>
          </p:nvPr>
        </p:nvSpPr>
        <p:spPr>
          <a:xfrm>
            <a:off x="311700" y="445025"/>
            <a:ext cx="8520600" cy="5727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185714"/>
              <a:buNone/>
            </a:pPr>
            <a:r>
              <a:rPr lang="en"/>
              <a:t>Resources for the prototype</a:t>
            </a:r>
            <a:endParaRPr/>
          </a:p>
        </p:txBody>
      </p:sp>
      <p:sp>
        <p:nvSpPr>
          <p:cNvPr id="212" name="Google Shape;212;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SzPts val="1800"/>
              <a:buAutoNum type="arabicPeriod"/>
            </a:pPr>
            <a:r>
              <a:rPr lang="en"/>
              <a:t>Demo video - </a:t>
            </a:r>
            <a:r>
              <a:rPr lang="en" u="sng">
                <a:solidFill>
                  <a:schemeClr val="hlink"/>
                </a:solidFill>
                <a:hlinkClick r:id="rId3"/>
              </a:rPr>
              <a:t>AI in autism prototype video</a:t>
            </a:r>
            <a:endParaRPr/>
          </a:p>
          <a:p>
            <a:pPr indent="-342900" lvl="0" marL="457200" rtl="0" algn="l">
              <a:lnSpc>
                <a:spcPct val="100000"/>
              </a:lnSpc>
              <a:spcBef>
                <a:spcPts val="0"/>
              </a:spcBef>
              <a:spcAft>
                <a:spcPts val="0"/>
              </a:spcAft>
              <a:buSzPts val="1800"/>
              <a:buAutoNum type="arabicPeriod"/>
            </a:pPr>
            <a:r>
              <a:rPr lang="en"/>
              <a:t>App deployed in Huggingface using gradio - </a:t>
            </a:r>
            <a:r>
              <a:rPr lang="en" u="sng">
                <a:solidFill>
                  <a:schemeClr val="hlink"/>
                </a:solidFill>
                <a:hlinkClick r:id="rId4"/>
              </a:rPr>
              <a:t>autism_detection</a:t>
            </a:r>
            <a:endParaRPr/>
          </a:p>
          <a:p>
            <a:pPr indent="-342900" lvl="0" marL="457200" rtl="0" algn="l">
              <a:lnSpc>
                <a:spcPct val="100000"/>
              </a:lnSpc>
              <a:spcBef>
                <a:spcPts val="0"/>
              </a:spcBef>
              <a:spcAft>
                <a:spcPts val="0"/>
              </a:spcAft>
              <a:buSzPts val="1800"/>
              <a:buAutoNum type="arabicPeriod"/>
            </a:pPr>
            <a:r>
              <a:rPr lang="en"/>
              <a:t>Model training source code - </a:t>
            </a:r>
            <a:r>
              <a:rPr lang="en" u="sng">
                <a:solidFill>
                  <a:schemeClr val="hlink"/>
                </a:solidFill>
                <a:hlinkClick r:id="rId5"/>
              </a:rPr>
              <a:t>kaggle notebook</a:t>
            </a:r>
            <a:endParaRPr/>
          </a:p>
          <a:p>
            <a:pPr indent="-342900" lvl="0" marL="457200" rtl="0" algn="l">
              <a:lnSpc>
                <a:spcPct val="100000"/>
              </a:lnSpc>
              <a:spcBef>
                <a:spcPts val="0"/>
              </a:spcBef>
              <a:spcAft>
                <a:spcPts val="0"/>
              </a:spcAft>
              <a:buSzPts val="1800"/>
              <a:buAutoNum type="arabicPeriod"/>
            </a:pPr>
            <a:r>
              <a:rPr lang="en"/>
              <a:t>App source code - </a:t>
            </a:r>
            <a:r>
              <a:rPr lang="en" u="sng">
                <a:solidFill>
                  <a:schemeClr val="hlink"/>
                </a:solidFill>
                <a:hlinkClick r:id="rId6"/>
              </a:rPr>
              <a:t>huggingface_repo</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Sample UX designs</a:t>
            </a:r>
            <a:endParaRPr/>
          </a:p>
        </p:txBody>
      </p:sp>
      <p:sp>
        <p:nvSpPr>
          <p:cNvPr id="218" name="Google Shape;218;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Home page</a:t>
            </a:r>
            <a:endParaRPr/>
          </a:p>
        </p:txBody>
      </p:sp>
      <p:pic>
        <p:nvPicPr>
          <p:cNvPr id="219" name="Google Shape;219;p42"/>
          <p:cNvPicPr preferRelativeResize="0"/>
          <p:nvPr/>
        </p:nvPicPr>
        <p:blipFill>
          <a:blip r:embed="rId3">
            <a:alphaModFix/>
          </a:blip>
          <a:stretch>
            <a:fillRect/>
          </a:stretch>
        </p:blipFill>
        <p:spPr>
          <a:xfrm>
            <a:off x="5374138" y="0"/>
            <a:ext cx="2314575"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 </a:t>
            </a:r>
            <a:endParaRPr/>
          </a:p>
        </p:txBody>
      </p:sp>
      <p:sp>
        <p:nvSpPr>
          <p:cNvPr id="225" name="Google Shape;225;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226" name="Google Shape;226;p43"/>
          <p:cNvPicPr preferRelativeResize="0"/>
          <p:nvPr/>
        </p:nvPicPr>
        <p:blipFill>
          <a:blip r:embed="rId3">
            <a:alphaModFix/>
          </a:blip>
          <a:stretch>
            <a:fillRect/>
          </a:stretch>
        </p:blipFill>
        <p:spPr>
          <a:xfrm>
            <a:off x="3555357" y="0"/>
            <a:ext cx="2311686"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6"/>
          <p:cNvSpPr txBox="1"/>
          <p:nvPr>
            <p:ph type="title"/>
          </p:nvPr>
        </p:nvSpPr>
        <p:spPr>
          <a:xfrm>
            <a:off x="311700" y="445025"/>
            <a:ext cx="8520600" cy="5727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288888"/>
              <a:buNone/>
            </a:pPr>
            <a:r>
              <a:rPr lang="en" sz="1800">
                <a:solidFill>
                  <a:srgbClr val="000000"/>
                </a:solidFill>
                <a:latin typeface="Rockwell"/>
                <a:ea typeface="Rockwell"/>
                <a:cs typeface="Rockwell"/>
                <a:sym typeface="Rockwell"/>
              </a:rPr>
              <a:t>Brief about the problem</a:t>
            </a:r>
            <a:endParaRPr>
              <a:latin typeface="Rockwell"/>
              <a:ea typeface="Rockwell"/>
              <a:cs typeface="Rockwell"/>
              <a:sym typeface="Rockwell"/>
            </a:endParaRPr>
          </a:p>
        </p:txBody>
      </p:sp>
      <p:sp>
        <p:nvSpPr>
          <p:cNvPr id="108" name="Google Shape;108;p2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p>
            <a:pPr indent="-317500" lvl="0" marL="457200" rtl="0" algn="l">
              <a:lnSpc>
                <a:spcPct val="100000"/>
              </a:lnSpc>
              <a:spcBef>
                <a:spcPts val="0"/>
              </a:spcBef>
              <a:spcAft>
                <a:spcPts val="0"/>
              </a:spcAft>
              <a:buClr>
                <a:schemeClr val="dk1"/>
              </a:buClr>
              <a:buSzPts val="1400"/>
              <a:buFont typeface="Rockwell"/>
              <a:buAutoNum type="arabicPeriod"/>
            </a:pPr>
            <a:r>
              <a:rPr lang="en">
                <a:solidFill>
                  <a:schemeClr val="dk1"/>
                </a:solidFill>
                <a:latin typeface="Rockwell"/>
                <a:ea typeface="Rockwell"/>
                <a:cs typeface="Rockwell"/>
                <a:sym typeface="Rockwell"/>
              </a:rPr>
              <a:t>Autism is a developmental disorder which affects communication, behavior and social interactions.</a:t>
            </a:r>
            <a:endParaRPr>
              <a:solidFill>
                <a:schemeClr val="dk1"/>
              </a:solidFill>
              <a:latin typeface="Rockwell"/>
              <a:ea typeface="Rockwell"/>
              <a:cs typeface="Rockwell"/>
              <a:sym typeface="Rockwell"/>
            </a:endParaRPr>
          </a:p>
          <a:p>
            <a:pPr indent="-317500" lvl="0" marL="457200" rtl="0" algn="l">
              <a:lnSpc>
                <a:spcPct val="100000"/>
              </a:lnSpc>
              <a:spcBef>
                <a:spcPts val="0"/>
              </a:spcBef>
              <a:spcAft>
                <a:spcPts val="0"/>
              </a:spcAft>
              <a:buClr>
                <a:schemeClr val="dk1"/>
              </a:buClr>
              <a:buSzPts val="1400"/>
              <a:buFont typeface="Rockwell"/>
              <a:buAutoNum type="arabicPeriod"/>
            </a:pPr>
            <a:r>
              <a:rPr lang="en">
                <a:solidFill>
                  <a:schemeClr val="dk1"/>
                </a:solidFill>
                <a:latin typeface="Rockwell"/>
                <a:ea typeface="Rockwell"/>
                <a:cs typeface="Rockwell"/>
                <a:sym typeface="Rockwell"/>
              </a:rPr>
              <a:t>Signs for autism can be seen obvious in kids above 2 years of age. </a:t>
            </a:r>
            <a:endParaRPr>
              <a:solidFill>
                <a:schemeClr val="dk1"/>
              </a:solidFill>
              <a:latin typeface="Rockwell"/>
              <a:ea typeface="Rockwell"/>
              <a:cs typeface="Rockwell"/>
              <a:sym typeface="Rockwell"/>
            </a:endParaRPr>
          </a:p>
          <a:p>
            <a:pPr indent="-317500" lvl="0" marL="457200" rtl="0" algn="l">
              <a:lnSpc>
                <a:spcPct val="100000"/>
              </a:lnSpc>
              <a:spcBef>
                <a:spcPts val="0"/>
              </a:spcBef>
              <a:spcAft>
                <a:spcPts val="0"/>
              </a:spcAft>
              <a:buClr>
                <a:schemeClr val="dk1"/>
              </a:buClr>
              <a:buSzPts val="1400"/>
              <a:buFont typeface="Rockwell"/>
              <a:buAutoNum type="arabicPeriod"/>
            </a:pPr>
            <a:r>
              <a:rPr lang="en">
                <a:solidFill>
                  <a:schemeClr val="dk1"/>
                </a:solidFill>
                <a:latin typeface="Rockwell"/>
                <a:ea typeface="Rockwell"/>
                <a:cs typeface="Rockwell"/>
                <a:sym typeface="Rockwell"/>
              </a:rPr>
              <a:t>Autism Spectrum Disorder (ASD) cannot be cured. However, early intervention and tailored therapies can significantly improve the quality of life and functional abilities of individuals with autism</a:t>
            </a:r>
            <a:endParaRPr>
              <a:solidFill>
                <a:schemeClr val="dk1"/>
              </a:solidFill>
              <a:latin typeface="Rockwell"/>
              <a:ea typeface="Rockwell"/>
              <a:cs typeface="Rockwell"/>
              <a:sym typeface="Rockwell"/>
            </a:endParaRPr>
          </a:p>
        </p:txBody>
      </p:sp>
      <p:sp>
        <p:nvSpPr>
          <p:cNvPr id="109" name="Google Shape;109;p26"/>
          <p:cNvSpPr txBox="1"/>
          <p:nvPr/>
        </p:nvSpPr>
        <p:spPr>
          <a:xfrm>
            <a:off x="158700" y="1017725"/>
            <a:ext cx="8673600" cy="50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0" name="Google Shape;110;p26"/>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111" name="Google Shape;111;p26"/>
          <p:cNvPicPr preferRelativeResize="0"/>
          <p:nvPr/>
        </p:nvPicPr>
        <p:blipFill>
          <a:blip r:embed="rId3">
            <a:alphaModFix/>
          </a:blip>
          <a:stretch>
            <a:fillRect/>
          </a:stretch>
        </p:blipFill>
        <p:spPr>
          <a:xfrm>
            <a:off x="4832400" y="1017725"/>
            <a:ext cx="3922874" cy="3558851"/>
          </a:xfrm>
          <a:prstGeom prst="rect">
            <a:avLst/>
          </a:prstGeom>
          <a:noFill/>
          <a:ln>
            <a:noFill/>
          </a:ln>
        </p:spPr>
      </p:pic>
      <p:sp>
        <p:nvSpPr>
          <p:cNvPr id="112" name="Google Shape;112;p26"/>
          <p:cNvSpPr txBox="1"/>
          <p:nvPr/>
        </p:nvSpPr>
        <p:spPr>
          <a:xfrm>
            <a:off x="5193025" y="4839675"/>
            <a:ext cx="3276300" cy="1926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None/>
            </a:pPr>
            <a:r>
              <a:rPr lang="en" sz="1800" u="sng">
                <a:solidFill>
                  <a:schemeClr val="hlink"/>
                </a:solidFill>
                <a:hlinkClick r:id="rId4"/>
              </a:rPr>
              <a:t>Autism</a:t>
            </a:r>
            <a:endParaRPr sz="18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3.</a:t>
            </a:r>
            <a:endParaRPr/>
          </a:p>
        </p:txBody>
      </p:sp>
      <p:sp>
        <p:nvSpPr>
          <p:cNvPr id="232" name="Google Shape;232;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233" name="Google Shape;233;p44"/>
          <p:cNvPicPr preferRelativeResize="0"/>
          <p:nvPr/>
        </p:nvPicPr>
        <p:blipFill>
          <a:blip r:embed="rId3">
            <a:alphaModFix/>
          </a:blip>
          <a:stretch>
            <a:fillRect/>
          </a:stretch>
        </p:blipFill>
        <p:spPr>
          <a:xfrm>
            <a:off x="5976365" y="-149925"/>
            <a:ext cx="2245019" cy="5143499"/>
          </a:xfrm>
          <a:prstGeom prst="rect">
            <a:avLst/>
          </a:prstGeom>
          <a:noFill/>
          <a:ln>
            <a:noFill/>
          </a:ln>
        </p:spPr>
      </p:pic>
      <p:pic>
        <p:nvPicPr>
          <p:cNvPr id="234" name="Google Shape;234;p44"/>
          <p:cNvPicPr preferRelativeResize="0"/>
          <p:nvPr/>
        </p:nvPicPr>
        <p:blipFill>
          <a:blip r:embed="rId4">
            <a:alphaModFix/>
          </a:blip>
          <a:stretch>
            <a:fillRect/>
          </a:stretch>
        </p:blipFill>
        <p:spPr>
          <a:xfrm>
            <a:off x="2326990" y="-149925"/>
            <a:ext cx="2245019" cy="51434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40" name="Google Shape;240;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241" name="Google Shape;241;p45"/>
          <p:cNvPicPr preferRelativeResize="0"/>
          <p:nvPr/>
        </p:nvPicPr>
        <p:blipFill>
          <a:blip r:embed="rId3">
            <a:alphaModFix/>
          </a:blip>
          <a:stretch>
            <a:fillRect/>
          </a:stretch>
        </p:blipFill>
        <p:spPr>
          <a:xfrm>
            <a:off x="1240240" y="0"/>
            <a:ext cx="2245019" cy="5143499"/>
          </a:xfrm>
          <a:prstGeom prst="rect">
            <a:avLst/>
          </a:prstGeom>
          <a:noFill/>
          <a:ln>
            <a:noFill/>
          </a:ln>
        </p:spPr>
      </p:pic>
      <p:pic>
        <p:nvPicPr>
          <p:cNvPr id="242" name="Google Shape;242;p45"/>
          <p:cNvPicPr preferRelativeResize="0"/>
          <p:nvPr/>
        </p:nvPicPr>
        <p:blipFill>
          <a:blip r:embed="rId4">
            <a:alphaModFix/>
          </a:blip>
          <a:stretch>
            <a:fillRect/>
          </a:stretch>
        </p:blipFill>
        <p:spPr>
          <a:xfrm>
            <a:off x="3353115" y="0"/>
            <a:ext cx="2245019" cy="5143499"/>
          </a:xfrm>
          <a:prstGeom prst="rect">
            <a:avLst/>
          </a:prstGeom>
          <a:noFill/>
          <a:ln>
            <a:noFill/>
          </a:ln>
        </p:spPr>
      </p:pic>
      <p:pic>
        <p:nvPicPr>
          <p:cNvPr id="243" name="Google Shape;243;p45"/>
          <p:cNvPicPr preferRelativeResize="0"/>
          <p:nvPr/>
        </p:nvPicPr>
        <p:blipFill>
          <a:blip r:embed="rId5">
            <a:alphaModFix/>
          </a:blip>
          <a:stretch>
            <a:fillRect/>
          </a:stretch>
        </p:blipFill>
        <p:spPr>
          <a:xfrm>
            <a:off x="5890765" y="0"/>
            <a:ext cx="2245019" cy="51434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t/>
            </a:r>
            <a:endParaRPr/>
          </a:p>
        </p:txBody>
      </p:sp>
      <p:sp>
        <p:nvSpPr>
          <p:cNvPr id="249" name="Google Shape;249;p4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pic>
        <p:nvPicPr>
          <p:cNvPr id="250" name="Google Shape;250;p46"/>
          <p:cNvPicPr preferRelativeResize="0"/>
          <p:nvPr/>
        </p:nvPicPr>
        <p:blipFill rotWithShape="1">
          <a:blip r:embed="rId3">
            <a:alphaModFix/>
          </a:blip>
          <a:srcRect b="59" l="0" r="0" t="58"/>
          <a:stretch/>
        </p:blipFill>
        <p:spPr>
          <a:xfrm>
            <a:off x="333" y="0"/>
            <a:ext cx="9143336"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ckwell"/>
                <a:ea typeface="Rockwell"/>
                <a:cs typeface="Rockwell"/>
                <a:sym typeface="Rockwell"/>
              </a:rPr>
              <a:t>Statistics about autism in India</a:t>
            </a:r>
            <a:endParaRPr>
              <a:latin typeface="Rockwell"/>
              <a:ea typeface="Rockwell"/>
              <a:cs typeface="Rockwell"/>
              <a:sym typeface="Rockwell"/>
            </a:endParaRPr>
          </a:p>
        </p:txBody>
      </p:sp>
      <p:sp>
        <p:nvSpPr>
          <p:cNvPr id="118" name="Google Shape;118;p2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solidFill>
                  <a:schemeClr val="dk1"/>
                </a:solidFill>
                <a:latin typeface="Rockwell"/>
                <a:ea typeface="Rockwell"/>
                <a:cs typeface="Rockwell"/>
                <a:sym typeface="Rockwell"/>
              </a:rPr>
              <a:t>As per the stats available in </a:t>
            </a:r>
            <a:r>
              <a:rPr lang="en" sz="1500" u="sng">
                <a:solidFill>
                  <a:schemeClr val="dk1"/>
                </a:solidFill>
                <a:latin typeface="Rockwell"/>
                <a:ea typeface="Rockwell"/>
                <a:cs typeface="Rockwell"/>
                <a:sym typeface="Rockwell"/>
                <a:hlinkClick r:id="rId3">
                  <a:extLst>
                    <a:ext uri="{A12FA001-AC4F-418D-AE19-62706E023703}">
                      <ahyp:hlinkClr val="tx"/>
                    </a:ext>
                  </a:extLst>
                </a:hlinkClick>
              </a:rPr>
              <a:t>UNICEF</a:t>
            </a:r>
            <a:r>
              <a:rPr lang="en" sz="1500">
                <a:solidFill>
                  <a:schemeClr val="dk1"/>
                </a:solidFill>
                <a:latin typeface="Rockwell"/>
                <a:ea typeface="Rockwell"/>
                <a:cs typeface="Rockwell"/>
                <a:sym typeface="Rockwell"/>
              </a:rPr>
              <a:t>, </a:t>
            </a:r>
            <a:endParaRPr sz="1500">
              <a:solidFill>
                <a:schemeClr val="dk1"/>
              </a:solidFill>
              <a:latin typeface="Rockwell"/>
              <a:ea typeface="Rockwell"/>
              <a:cs typeface="Rockwell"/>
              <a:sym typeface="Rockwell"/>
            </a:endParaRPr>
          </a:p>
          <a:p>
            <a:pPr indent="0" lvl="0" marL="0" rtl="0" algn="l">
              <a:spcBef>
                <a:spcPts val="0"/>
              </a:spcBef>
              <a:spcAft>
                <a:spcPts val="0"/>
              </a:spcAft>
              <a:buNone/>
            </a:pPr>
            <a:r>
              <a:t/>
            </a:r>
            <a:endParaRPr sz="1500">
              <a:solidFill>
                <a:schemeClr val="dk1"/>
              </a:solidFill>
              <a:latin typeface="Rockwell"/>
              <a:ea typeface="Rockwell"/>
              <a:cs typeface="Rockwell"/>
              <a:sym typeface="Rockwell"/>
            </a:endParaRPr>
          </a:p>
          <a:p>
            <a:pPr indent="-323850" lvl="0" marL="457200" rtl="0" algn="l">
              <a:spcBef>
                <a:spcPts val="0"/>
              </a:spcBef>
              <a:spcAft>
                <a:spcPts val="0"/>
              </a:spcAft>
              <a:buClr>
                <a:schemeClr val="dk1"/>
              </a:buClr>
              <a:buSzPts val="1500"/>
              <a:buFont typeface="Rockwell"/>
              <a:buChar char="●"/>
            </a:pPr>
            <a:r>
              <a:rPr lang="en" sz="1500">
                <a:solidFill>
                  <a:schemeClr val="dk1"/>
                </a:solidFill>
                <a:latin typeface="Rockwell"/>
                <a:ea typeface="Rockwell"/>
                <a:cs typeface="Rockwell"/>
                <a:sym typeface="Rockwell"/>
              </a:rPr>
              <a:t>Total children under 5: 113,049,137</a:t>
            </a:r>
            <a:endParaRPr sz="1500">
              <a:solidFill>
                <a:schemeClr val="dk1"/>
              </a:solidFill>
              <a:latin typeface="Rockwell"/>
              <a:ea typeface="Rockwell"/>
              <a:cs typeface="Rockwell"/>
              <a:sym typeface="Rockwell"/>
            </a:endParaRPr>
          </a:p>
          <a:p>
            <a:pPr indent="-323850" lvl="0" marL="457200" rtl="0" algn="l">
              <a:spcBef>
                <a:spcPts val="0"/>
              </a:spcBef>
              <a:spcAft>
                <a:spcPts val="0"/>
              </a:spcAft>
              <a:buClr>
                <a:schemeClr val="dk1"/>
              </a:buClr>
              <a:buSzPts val="1500"/>
              <a:buFont typeface="Rockwell"/>
              <a:buChar char="●"/>
            </a:pPr>
            <a:r>
              <a:rPr lang="en" sz="1500">
                <a:solidFill>
                  <a:schemeClr val="dk1"/>
                </a:solidFill>
                <a:latin typeface="Rockwell"/>
                <a:ea typeface="Rockwell"/>
                <a:cs typeface="Rockwell"/>
                <a:sym typeface="Rockwell"/>
              </a:rPr>
              <a:t>Estimated prevalence of autism: 1 in 68</a:t>
            </a:r>
            <a:endParaRPr sz="1500">
              <a:solidFill>
                <a:schemeClr val="dk1"/>
              </a:solidFill>
              <a:latin typeface="Rockwell"/>
              <a:ea typeface="Rockwell"/>
              <a:cs typeface="Rockwell"/>
              <a:sym typeface="Rockwell"/>
            </a:endParaRPr>
          </a:p>
          <a:p>
            <a:pPr indent="-323850" lvl="0" marL="457200" rtl="0" algn="l">
              <a:spcBef>
                <a:spcPts val="0"/>
              </a:spcBef>
              <a:spcAft>
                <a:spcPts val="0"/>
              </a:spcAft>
              <a:buClr>
                <a:schemeClr val="dk1"/>
              </a:buClr>
              <a:buSzPts val="1500"/>
              <a:buFont typeface="Rockwell"/>
              <a:buChar char="●"/>
            </a:pPr>
            <a:r>
              <a:rPr lang="en" sz="1500">
                <a:solidFill>
                  <a:schemeClr val="dk1"/>
                </a:solidFill>
                <a:latin typeface="Rockwell"/>
                <a:ea typeface="Rockwell"/>
                <a:cs typeface="Rockwell"/>
                <a:sym typeface="Rockwell"/>
              </a:rPr>
              <a:t>Estimated number of children with autism: 113,049,137 / 68 ≈ 1,662,487</a:t>
            </a:r>
            <a:endParaRPr sz="1500">
              <a:solidFill>
                <a:schemeClr val="dk1"/>
              </a:solidFill>
              <a:latin typeface="Rockwell"/>
              <a:ea typeface="Rockwell"/>
              <a:cs typeface="Rockwell"/>
              <a:sym typeface="Rockwell"/>
            </a:endParaRPr>
          </a:p>
          <a:p>
            <a:pPr indent="-323850" lvl="0" marL="457200" rtl="0" algn="l">
              <a:spcBef>
                <a:spcPts val="0"/>
              </a:spcBef>
              <a:spcAft>
                <a:spcPts val="0"/>
              </a:spcAft>
              <a:buClr>
                <a:schemeClr val="dk1"/>
              </a:buClr>
              <a:buSzPts val="1500"/>
              <a:buFont typeface="Rockwell"/>
              <a:buChar char="●"/>
            </a:pPr>
            <a:r>
              <a:rPr lang="en" sz="1500">
                <a:solidFill>
                  <a:schemeClr val="dk1"/>
                </a:solidFill>
                <a:latin typeface="Rockwell"/>
                <a:ea typeface="Rockwell"/>
                <a:cs typeface="Rockwell"/>
                <a:sym typeface="Rockwell"/>
              </a:rPr>
              <a:t>Male-to-female ratio for autism: 3:1</a:t>
            </a:r>
            <a:endParaRPr sz="1500">
              <a:solidFill>
                <a:schemeClr val="dk1"/>
              </a:solidFill>
              <a:latin typeface="Rockwell"/>
              <a:ea typeface="Rockwell"/>
              <a:cs typeface="Rockwell"/>
              <a:sym typeface="Rockwell"/>
            </a:endParaRPr>
          </a:p>
          <a:p>
            <a:pPr indent="0" lvl="0" marL="457200" rtl="0" algn="l">
              <a:spcBef>
                <a:spcPts val="0"/>
              </a:spcBef>
              <a:spcAft>
                <a:spcPts val="0"/>
              </a:spcAft>
              <a:buNone/>
            </a:pPr>
            <a:r>
              <a:t/>
            </a:r>
            <a:endParaRPr sz="1500">
              <a:solidFill>
                <a:schemeClr val="dk1"/>
              </a:solidFill>
              <a:latin typeface="Rockwell"/>
              <a:ea typeface="Rockwell"/>
              <a:cs typeface="Rockwell"/>
              <a:sym typeface="Rockwell"/>
            </a:endParaRPr>
          </a:p>
        </p:txBody>
      </p:sp>
      <p:sp>
        <p:nvSpPr>
          <p:cNvPr id="119" name="Google Shape;119;p2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120" name="Google Shape;120;p27"/>
          <p:cNvPicPr preferRelativeResize="0"/>
          <p:nvPr/>
        </p:nvPicPr>
        <p:blipFill>
          <a:blip r:embed="rId4">
            <a:alphaModFix/>
          </a:blip>
          <a:stretch>
            <a:fillRect/>
          </a:stretch>
        </p:blipFill>
        <p:spPr>
          <a:xfrm>
            <a:off x="4945870" y="1209900"/>
            <a:ext cx="3470049" cy="2923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ckwell"/>
                <a:ea typeface="Rockwell"/>
                <a:cs typeface="Rockwell"/>
                <a:sym typeface="Rockwell"/>
              </a:rPr>
              <a:t>Early Detection</a:t>
            </a:r>
            <a:endParaRPr>
              <a:latin typeface="Rockwell"/>
              <a:ea typeface="Rockwell"/>
              <a:cs typeface="Rockwell"/>
              <a:sym typeface="Rockwell"/>
            </a:endParaRPr>
          </a:p>
        </p:txBody>
      </p:sp>
      <p:sp>
        <p:nvSpPr>
          <p:cNvPr id="126" name="Google Shape;126;p28"/>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300" u="sng">
                <a:solidFill>
                  <a:schemeClr val="dk1"/>
                </a:solidFill>
                <a:latin typeface="Rockwell"/>
                <a:ea typeface="Rockwell"/>
                <a:cs typeface="Rockwell"/>
                <a:sym typeface="Rockwell"/>
              </a:rPr>
              <a:t>Challenges in Early detection</a:t>
            </a:r>
            <a:endParaRPr b="1" sz="1300" u="sng">
              <a:solidFill>
                <a:schemeClr val="dk1"/>
              </a:solidFill>
              <a:latin typeface="Rockwell"/>
              <a:ea typeface="Rockwell"/>
              <a:cs typeface="Rockwell"/>
              <a:sym typeface="Rockwell"/>
            </a:endParaRPr>
          </a:p>
          <a:p>
            <a:pPr indent="0" lvl="0" marL="0" rtl="0" algn="l">
              <a:lnSpc>
                <a:spcPct val="100000"/>
              </a:lnSpc>
              <a:spcBef>
                <a:spcPts val="0"/>
              </a:spcBef>
              <a:spcAft>
                <a:spcPts val="0"/>
              </a:spcAft>
              <a:buNone/>
            </a:pPr>
            <a:r>
              <a:t/>
            </a:r>
            <a:endParaRPr sz="1300">
              <a:solidFill>
                <a:schemeClr val="dk1"/>
              </a:solidFill>
              <a:latin typeface="Rockwell"/>
              <a:ea typeface="Rockwell"/>
              <a:cs typeface="Rockwell"/>
              <a:sym typeface="Rockwell"/>
            </a:endParaRPr>
          </a:p>
          <a:p>
            <a:pPr indent="-311150" lvl="0" marL="457200" rtl="0" algn="l">
              <a:lnSpc>
                <a:spcPct val="100000"/>
              </a:lnSpc>
              <a:spcBef>
                <a:spcPts val="0"/>
              </a:spcBef>
              <a:spcAft>
                <a:spcPts val="0"/>
              </a:spcAft>
              <a:buClr>
                <a:schemeClr val="dk1"/>
              </a:buClr>
              <a:buSzPts val="1300"/>
              <a:buFont typeface="Rockwell"/>
              <a:buAutoNum type="arabicPeriod"/>
            </a:pPr>
            <a:r>
              <a:rPr lang="en" sz="1300">
                <a:solidFill>
                  <a:schemeClr val="dk1"/>
                </a:solidFill>
                <a:latin typeface="Rockwell"/>
                <a:ea typeface="Rockwell"/>
                <a:cs typeface="Rockwell"/>
                <a:sym typeface="Rockwell"/>
              </a:rPr>
              <a:t>There</a:t>
            </a:r>
            <a:r>
              <a:rPr lang="en" sz="1300">
                <a:solidFill>
                  <a:schemeClr val="dk1"/>
                </a:solidFill>
                <a:latin typeface="Rockwell"/>
                <a:ea typeface="Rockwell"/>
                <a:cs typeface="Rockwell"/>
                <a:sym typeface="Rockwell"/>
              </a:rPr>
              <a:t> are no proper screening tool available for this (since it is a disorder not a disease)</a:t>
            </a:r>
            <a:endParaRPr sz="1300">
              <a:solidFill>
                <a:schemeClr val="dk1"/>
              </a:solidFill>
              <a:latin typeface="Rockwell"/>
              <a:ea typeface="Rockwell"/>
              <a:cs typeface="Rockwell"/>
              <a:sym typeface="Rockwell"/>
            </a:endParaRPr>
          </a:p>
          <a:p>
            <a:pPr indent="-311150" lvl="0" marL="457200" rtl="0" algn="l">
              <a:lnSpc>
                <a:spcPct val="100000"/>
              </a:lnSpc>
              <a:spcBef>
                <a:spcPts val="0"/>
              </a:spcBef>
              <a:spcAft>
                <a:spcPts val="0"/>
              </a:spcAft>
              <a:buClr>
                <a:schemeClr val="dk1"/>
              </a:buClr>
              <a:buSzPts val="1300"/>
              <a:buFont typeface="Rockwell"/>
              <a:buAutoNum type="arabicPeriod"/>
            </a:pPr>
            <a:r>
              <a:rPr lang="en" sz="1300">
                <a:solidFill>
                  <a:schemeClr val="dk1"/>
                </a:solidFill>
                <a:highlight>
                  <a:srgbClr val="FFFEF9"/>
                </a:highlight>
                <a:latin typeface="Rockwell"/>
                <a:ea typeface="Rockwell"/>
                <a:cs typeface="Rockwell"/>
                <a:sym typeface="Rockwell"/>
              </a:rPr>
              <a:t>Lack of Awareness: Many parents and caregivers may not be aware of the early signs of Autism, leading to delays in seeking a professional evaluation.</a:t>
            </a:r>
            <a:endParaRPr sz="1300">
              <a:solidFill>
                <a:schemeClr val="dk1"/>
              </a:solidFill>
              <a:highlight>
                <a:srgbClr val="FFFEF9"/>
              </a:highlight>
              <a:latin typeface="Rockwell"/>
              <a:ea typeface="Rockwell"/>
              <a:cs typeface="Rockwell"/>
              <a:sym typeface="Rockwell"/>
            </a:endParaRPr>
          </a:p>
          <a:p>
            <a:pPr indent="-311150" lvl="0" marL="457200" rtl="0" algn="l">
              <a:lnSpc>
                <a:spcPct val="100000"/>
              </a:lnSpc>
              <a:spcBef>
                <a:spcPts val="0"/>
              </a:spcBef>
              <a:spcAft>
                <a:spcPts val="0"/>
              </a:spcAft>
              <a:buClr>
                <a:schemeClr val="dk1"/>
              </a:buClr>
              <a:buSzPts val="1300"/>
              <a:buFont typeface="Rockwell"/>
              <a:buAutoNum type="arabicPeriod"/>
            </a:pPr>
            <a:r>
              <a:rPr lang="en" sz="1300">
                <a:solidFill>
                  <a:schemeClr val="dk1"/>
                </a:solidFill>
                <a:highlight>
                  <a:srgbClr val="FFFEF9"/>
                </a:highlight>
                <a:latin typeface="Rockwell"/>
                <a:ea typeface="Rockwell"/>
                <a:cs typeface="Rockwell"/>
                <a:sym typeface="Rockwell"/>
              </a:rPr>
              <a:t>Normal Variability: In early childhood, there is a wide range of development in social, communication, and behaviour skills. Distinguishing typical variations from potential autism symptoms can be tricky. </a:t>
            </a:r>
            <a:endParaRPr sz="1300">
              <a:solidFill>
                <a:schemeClr val="dk1"/>
              </a:solidFill>
              <a:highlight>
                <a:srgbClr val="FFFEF9"/>
              </a:highlight>
              <a:latin typeface="Rockwell"/>
              <a:ea typeface="Rockwell"/>
              <a:cs typeface="Rockwell"/>
              <a:sym typeface="Rockwell"/>
            </a:endParaRPr>
          </a:p>
          <a:p>
            <a:pPr indent="-311150" lvl="0" marL="457200" rtl="0" algn="l">
              <a:lnSpc>
                <a:spcPct val="100000"/>
              </a:lnSpc>
              <a:spcBef>
                <a:spcPts val="0"/>
              </a:spcBef>
              <a:spcAft>
                <a:spcPts val="0"/>
              </a:spcAft>
              <a:buClr>
                <a:schemeClr val="dk1"/>
              </a:buClr>
              <a:buSzPts val="1300"/>
              <a:buFont typeface="Rockwell"/>
              <a:buAutoNum type="arabicPeriod"/>
            </a:pPr>
            <a:r>
              <a:rPr lang="en" sz="1300">
                <a:solidFill>
                  <a:schemeClr val="dk1"/>
                </a:solidFill>
                <a:highlight>
                  <a:srgbClr val="FFFEF9"/>
                </a:highlight>
                <a:latin typeface="Rockwell"/>
                <a:ea typeface="Rockwell"/>
                <a:cs typeface="Rockwell"/>
                <a:sym typeface="Rockwell"/>
              </a:rPr>
              <a:t>Limited Access to Resources: In some regions of India, access to specialised healthcare professionals and diagnostic services is limited, hindering early diagnosis efforts for ASD.</a:t>
            </a:r>
            <a:endParaRPr sz="1300">
              <a:solidFill>
                <a:schemeClr val="dk1"/>
              </a:solidFill>
              <a:highlight>
                <a:srgbClr val="FFFEF9"/>
              </a:highlight>
              <a:latin typeface="Rockwell"/>
              <a:ea typeface="Rockwell"/>
              <a:cs typeface="Rockwell"/>
              <a:sym typeface="Rockwell"/>
            </a:endParaRPr>
          </a:p>
          <a:p>
            <a:pPr indent="0" lvl="0" marL="457200" rtl="0" algn="l">
              <a:lnSpc>
                <a:spcPct val="100000"/>
              </a:lnSpc>
              <a:spcBef>
                <a:spcPts val="1200"/>
              </a:spcBef>
              <a:spcAft>
                <a:spcPts val="0"/>
              </a:spcAft>
              <a:buNone/>
            </a:pPr>
            <a:r>
              <a:t/>
            </a:r>
            <a:endParaRPr sz="1300">
              <a:solidFill>
                <a:schemeClr val="dk1"/>
              </a:solidFill>
              <a:highlight>
                <a:srgbClr val="FFFEF9"/>
              </a:highlight>
              <a:latin typeface="Rockwell"/>
              <a:ea typeface="Rockwell"/>
              <a:cs typeface="Rockwell"/>
              <a:sym typeface="Rockwell"/>
            </a:endParaRPr>
          </a:p>
        </p:txBody>
      </p:sp>
      <p:sp>
        <p:nvSpPr>
          <p:cNvPr id="127" name="Google Shape;127;p28"/>
          <p:cNvSpPr txBox="1"/>
          <p:nvPr>
            <p:ph idx="2" type="body"/>
          </p:nvPr>
        </p:nvSpPr>
        <p:spPr>
          <a:xfrm>
            <a:off x="4714625" y="1152475"/>
            <a:ext cx="39999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300" u="sng">
                <a:solidFill>
                  <a:schemeClr val="dk1"/>
                </a:solidFill>
                <a:latin typeface="Rockwell"/>
                <a:ea typeface="Rockwell"/>
                <a:cs typeface="Rockwell"/>
                <a:sym typeface="Rockwell"/>
              </a:rPr>
              <a:t>Importance of early detectection</a:t>
            </a:r>
            <a:endParaRPr b="1" sz="1300" u="sng">
              <a:solidFill>
                <a:schemeClr val="dk1"/>
              </a:solidFill>
              <a:latin typeface="Rockwell"/>
              <a:ea typeface="Rockwell"/>
              <a:cs typeface="Rockwell"/>
              <a:sym typeface="Rockwell"/>
            </a:endParaRPr>
          </a:p>
          <a:p>
            <a:pPr indent="0" lvl="0" marL="0" rtl="0" algn="l">
              <a:lnSpc>
                <a:spcPct val="100000"/>
              </a:lnSpc>
              <a:spcBef>
                <a:spcPts val="0"/>
              </a:spcBef>
              <a:spcAft>
                <a:spcPts val="0"/>
              </a:spcAft>
              <a:buNone/>
            </a:pPr>
            <a:r>
              <a:t/>
            </a:r>
            <a:endParaRPr b="1" sz="1300">
              <a:solidFill>
                <a:schemeClr val="dk1"/>
              </a:solidFill>
              <a:latin typeface="Rockwell"/>
              <a:ea typeface="Rockwell"/>
              <a:cs typeface="Rockwell"/>
              <a:sym typeface="Rockwell"/>
            </a:endParaRPr>
          </a:p>
          <a:p>
            <a:pPr indent="-298450" lvl="0" marL="457200" rtl="0" algn="l">
              <a:lnSpc>
                <a:spcPct val="100000"/>
              </a:lnSpc>
              <a:spcBef>
                <a:spcPts val="0"/>
              </a:spcBef>
              <a:spcAft>
                <a:spcPts val="0"/>
              </a:spcAft>
              <a:buClr>
                <a:schemeClr val="dk1"/>
              </a:buClr>
              <a:buSzPts val="1100"/>
              <a:buFont typeface="Rockwell"/>
              <a:buAutoNum type="arabicPeriod"/>
            </a:pPr>
            <a:r>
              <a:rPr lang="en" sz="1100">
                <a:solidFill>
                  <a:schemeClr val="dk1"/>
                </a:solidFill>
                <a:highlight>
                  <a:srgbClr val="FFFEF9"/>
                </a:highlight>
                <a:latin typeface="Rockwell"/>
                <a:ea typeface="Rockwell"/>
                <a:cs typeface="Rockwell"/>
                <a:sym typeface="Rockwell"/>
              </a:rPr>
              <a:t>Early Intervention: Early diagnosis allows for the implementation of early intervention strategies tailored to the child's specific needs. This can significantly improve their developmental progress in crucial areas like communication, social skills, and behaviour.</a:t>
            </a:r>
            <a:endParaRPr sz="1100">
              <a:solidFill>
                <a:schemeClr val="dk1"/>
              </a:solidFill>
              <a:highlight>
                <a:srgbClr val="FFFEF9"/>
              </a:highlight>
              <a:latin typeface="Rockwell"/>
              <a:ea typeface="Rockwell"/>
              <a:cs typeface="Rockwell"/>
              <a:sym typeface="Rockwell"/>
            </a:endParaRPr>
          </a:p>
          <a:p>
            <a:pPr indent="-298450" lvl="0" marL="457200" rtl="0" algn="l">
              <a:lnSpc>
                <a:spcPct val="100000"/>
              </a:lnSpc>
              <a:spcBef>
                <a:spcPts val="0"/>
              </a:spcBef>
              <a:spcAft>
                <a:spcPts val="0"/>
              </a:spcAft>
              <a:buClr>
                <a:schemeClr val="dk1"/>
              </a:buClr>
              <a:buSzPts val="1100"/>
              <a:buFont typeface="Rockwell"/>
              <a:buAutoNum type="arabicPeriod"/>
            </a:pPr>
            <a:r>
              <a:rPr lang="en" sz="1100">
                <a:solidFill>
                  <a:schemeClr val="dk1"/>
                </a:solidFill>
                <a:highlight>
                  <a:srgbClr val="FFFEF9"/>
                </a:highlight>
                <a:latin typeface="Rockwell"/>
                <a:ea typeface="Rockwell"/>
                <a:cs typeface="Rockwell"/>
                <a:sym typeface="Rockwell"/>
              </a:rPr>
              <a:t>Brain Plasticity: In the early years of life, the brain exhibits high plasticity, meaning it can form new connections and adapt more effectively. This period offers a prime opportunity to influence a child's brain development positively. With early detection of ASD, the brain plasticity aspect can be better leveraged to boost the cognitive performance of the child. </a:t>
            </a:r>
            <a:endParaRPr sz="1100">
              <a:solidFill>
                <a:schemeClr val="dk1"/>
              </a:solidFill>
              <a:highlight>
                <a:srgbClr val="FFFEF9"/>
              </a:highlight>
              <a:latin typeface="Rockwell"/>
              <a:ea typeface="Rockwell"/>
              <a:cs typeface="Rockwell"/>
              <a:sym typeface="Rockwell"/>
            </a:endParaRPr>
          </a:p>
          <a:p>
            <a:pPr indent="-298450" lvl="0" marL="457200" rtl="0" algn="l">
              <a:lnSpc>
                <a:spcPct val="100000"/>
              </a:lnSpc>
              <a:spcBef>
                <a:spcPts val="0"/>
              </a:spcBef>
              <a:spcAft>
                <a:spcPts val="0"/>
              </a:spcAft>
              <a:buClr>
                <a:schemeClr val="dk1"/>
              </a:buClr>
              <a:buSzPts val="1100"/>
              <a:buFont typeface="Rockwell"/>
              <a:buAutoNum type="arabicPeriod"/>
            </a:pPr>
            <a:r>
              <a:rPr lang="en" sz="1100">
                <a:solidFill>
                  <a:schemeClr val="dk1"/>
                </a:solidFill>
                <a:highlight>
                  <a:srgbClr val="FFFEF9"/>
                </a:highlight>
                <a:latin typeface="Rockwell"/>
                <a:ea typeface="Rockwell"/>
                <a:cs typeface="Rockwell"/>
                <a:sym typeface="Rockwell"/>
              </a:rPr>
              <a:t>Parental Support and Education: Early diagnosis provides parents and caregivers with an understanding of their child's needs and equips them with the knowledge and resources to support their child effectively.</a:t>
            </a:r>
            <a:endParaRPr sz="1100">
              <a:solidFill>
                <a:schemeClr val="dk1"/>
              </a:solidFill>
              <a:highlight>
                <a:srgbClr val="FFFEF9"/>
              </a:highlight>
              <a:latin typeface="Rockwell"/>
              <a:ea typeface="Rockwell"/>
              <a:cs typeface="Rockwell"/>
              <a:sym typeface="Rockwell"/>
            </a:endParaRPr>
          </a:p>
          <a:p>
            <a:pPr indent="0" lvl="0" marL="457200" rtl="0" algn="l">
              <a:lnSpc>
                <a:spcPct val="100000"/>
              </a:lnSpc>
              <a:spcBef>
                <a:spcPts val="1200"/>
              </a:spcBef>
              <a:spcAft>
                <a:spcPts val="0"/>
              </a:spcAft>
              <a:buNone/>
            </a:pPr>
            <a:r>
              <a:t/>
            </a:r>
            <a:endParaRPr sz="1100">
              <a:solidFill>
                <a:schemeClr val="dk1"/>
              </a:solidFill>
              <a:latin typeface="Rockwell"/>
              <a:ea typeface="Rockwell"/>
              <a:cs typeface="Rockwell"/>
              <a:sym typeface="Rockwe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AI in Autism - Computer Vision</a:t>
            </a:r>
            <a:endParaRPr/>
          </a:p>
        </p:txBody>
      </p:sp>
      <p:sp>
        <p:nvSpPr>
          <p:cNvPr id="133" name="Google Shape;133;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Few experts and therapists suggest that just by observing few things with eyes, autistic signs can be inferred from a kid.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34" name="Google Shape;134;p29"/>
          <p:cNvPicPr preferRelativeResize="0"/>
          <p:nvPr/>
        </p:nvPicPr>
        <p:blipFill>
          <a:blip r:embed="rId3">
            <a:alphaModFix/>
          </a:blip>
          <a:stretch>
            <a:fillRect/>
          </a:stretch>
        </p:blipFill>
        <p:spPr>
          <a:xfrm>
            <a:off x="414425" y="2045075"/>
            <a:ext cx="3277425" cy="2152175"/>
          </a:xfrm>
          <a:prstGeom prst="rect">
            <a:avLst/>
          </a:prstGeom>
          <a:noFill/>
          <a:ln>
            <a:noFill/>
          </a:ln>
        </p:spPr>
      </p:pic>
      <p:pic>
        <p:nvPicPr>
          <p:cNvPr id="135" name="Google Shape;135;p29"/>
          <p:cNvPicPr preferRelativeResize="0"/>
          <p:nvPr/>
        </p:nvPicPr>
        <p:blipFill>
          <a:blip r:embed="rId4">
            <a:alphaModFix/>
          </a:blip>
          <a:stretch>
            <a:fillRect/>
          </a:stretch>
        </p:blipFill>
        <p:spPr>
          <a:xfrm>
            <a:off x="4504400" y="1964775"/>
            <a:ext cx="4471824" cy="2312775"/>
          </a:xfrm>
          <a:prstGeom prst="rect">
            <a:avLst/>
          </a:prstGeom>
          <a:noFill/>
          <a:ln>
            <a:noFill/>
          </a:ln>
        </p:spPr>
      </p:pic>
      <p:cxnSp>
        <p:nvCxnSpPr>
          <p:cNvPr id="136" name="Google Shape;136;p29"/>
          <p:cNvCxnSpPr/>
          <p:nvPr/>
        </p:nvCxnSpPr>
        <p:spPr>
          <a:xfrm flipH="1" rot="10800000">
            <a:off x="3770525" y="3118475"/>
            <a:ext cx="655200" cy="5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Early Autism detector</a:t>
            </a:r>
            <a:endParaRPr/>
          </a:p>
        </p:txBody>
      </p:sp>
      <p:sp>
        <p:nvSpPr>
          <p:cNvPr id="142" name="Google Shape;142;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AutoNum type="arabicPeriod"/>
            </a:pPr>
            <a:r>
              <a:rPr lang="en"/>
              <a:t>The app aims to provide a non-invasive, preliminary screening tool to help parents and guardians identify potential signs of autism early, prompting further professional evaluation if necessary.</a:t>
            </a:r>
            <a:endParaRPr/>
          </a:p>
          <a:p>
            <a:pPr indent="-342900" lvl="0" marL="457200" rtl="0" algn="l">
              <a:spcBef>
                <a:spcPts val="0"/>
              </a:spcBef>
              <a:spcAft>
                <a:spcPts val="0"/>
              </a:spcAft>
              <a:buSzPts val="1800"/>
              <a:buAutoNum type="arabicPeriod"/>
            </a:pPr>
            <a:r>
              <a:rPr lang="en"/>
              <a:t>For making the </a:t>
            </a:r>
            <a:r>
              <a:rPr lang="en"/>
              <a:t>prototype</a:t>
            </a:r>
            <a:r>
              <a:rPr lang="en"/>
              <a:t> the dataset is sourced from </a:t>
            </a:r>
            <a:r>
              <a:rPr lang="en" u="sng">
                <a:solidFill>
                  <a:schemeClr val="hlink"/>
                </a:solidFill>
                <a:hlinkClick r:id="rId3"/>
              </a:rPr>
              <a:t>Kaggle</a:t>
            </a:r>
            <a:r>
              <a:rPr lang="en"/>
              <a:t>, comprising labeled images of children diagnosed with autism and non-autistic children. (Note: But for making this app we need data from </a:t>
            </a:r>
            <a:r>
              <a:rPr lang="en" u="sng">
                <a:solidFill>
                  <a:schemeClr val="hlink"/>
                </a:solidFill>
                <a:hlinkClick r:id="rId4"/>
              </a:rPr>
              <a:t>Government of India for differently abled students</a:t>
            </a:r>
            <a:r>
              <a:rPr lang="en"/>
              <a:t>)</a:t>
            </a:r>
            <a:endParaRPr/>
          </a:p>
          <a:p>
            <a:pPr indent="-342900" lvl="0" marL="457200" rtl="0" algn="l">
              <a:spcBef>
                <a:spcPts val="0"/>
              </a:spcBef>
              <a:spcAft>
                <a:spcPts val="0"/>
              </a:spcAft>
              <a:buSzPts val="1800"/>
              <a:buAutoNum type="arabicPeriod"/>
            </a:pPr>
            <a:r>
              <a:rPr lang="en"/>
              <a:t>The images focus solely on the faces of the children, ensuring consistency and relevance for the model training.</a:t>
            </a:r>
            <a:endParaRPr/>
          </a:p>
          <a:p>
            <a:pPr indent="-342900" lvl="0" marL="457200" rtl="0" algn="l">
              <a:spcBef>
                <a:spcPts val="0"/>
              </a:spcBef>
              <a:spcAft>
                <a:spcPts val="0"/>
              </a:spcAft>
              <a:buSzPts val="1800"/>
              <a:buAutoNum type="arabicPeriod"/>
            </a:pPr>
            <a:r>
              <a:rPr lang="en"/>
              <a:t>Once autism spectrum is confirmed further investigation will be done by following a set of questionnaires which will help us to identify on which spectrum that kid is categorised (communication, behavior, social interaction).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Continued..</a:t>
            </a:r>
            <a:endParaRPr/>
          </a:p>
        </p:txBody>
      </p:sp>
      <p:sp>
        <p:nvSpPr>
          <p:cNvPr id="148" name="Google Shape;148;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5. Based on the categories and autism severity range, user will be prompted to provide their location.Based on that input near by therapists and experts details will be shared with them.</a:t>
            </a:r>
            <a:endParaRPr/>
          </a:p>
          <a:p>
            <a:pPr indent="0" lvl="0" marL="0" rtl="0" algn="l">
              <a:spcBef>
                <a:spcPts val="0"/>
              </a:spcBef>
              <a:spcAft>
                <a:spcPts val="0"/>
              </a:spcAft>
              <a:buNone/>
            </a:pPr>
            <a:r>
              <a:rPr lang="en"/>
              <a:t>6. The stakeholders for this app are meant to be parents, therapists, experts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above points gives us an overview about the app.</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Userflow diagram</a:t>
            </a:r>
            <a:endParaRPr/>
          </a:p>
        </p:txBody>
      </p:sp>
      <p:sp>
        <p:nvSpPr>
          <p:cNvPr id="154" name="Google Shape;154;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Parents first time </a:t>
            </a:r>
            <a:endParaRPr/>
          </a:p>
          <a:p>
            <a:pPr indent="0" lvl="0" marL="457200" rtl="0" algn="l">
              <a:spcBef>
                <a:spcPts val="0"/>
              </a:spcBef>
              <a:spcAft>
                <a:spcPts val="0"/>
              </a:spcAft>
              <a:buNone/>
            </a:pPr>
            <a:r>
              <a:rPr lang="en"/>
              <a:t>Use of the app</a:t>
            </a:r>
            <a:endParaRPr/>
          </a:p>
        </p:txBody>
      </p:sp>
      <p:pic>
        <p:nvPicPr>
          <p:cNvPr id="155" name="Google Shape;155;p32"/>
          <p:cNvPicPr preferRelativeResize="0"/>
          <p:nvPr/>
        </p:nvPicPr>
        <p:blipFill>
          <a:blip r:embed="rId3">
            <a:alphaModFix/>
          </a:blip>
          <a:stretch>
            <a:fillRect/>
          </a:stretch>
        </p:blipFill>
        <p:spPr>
          <a:xfrm>
            <a:off x="2967681" y="0"/>
            <a:ext cx="6013937" cy="51434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2.Therapists userflow usages</a:t>
            </a:r>
            <a:endParaRPr/>
          </a:p>
        </p:txBody>
      </p:sp>
      <p:sp>
        <p:nvSpPr>
          <p:cNvPr id="161" name="Google Shape;161;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162" name="Google Shape;162;p33"/>
          <p:cNvPicPr preferRelativeResize="0"/>
          <p:nvPr/>
        </p:nvPicPr>
        <p:blipFill>
          <a:blip r:embed="rId3">
            <a:alphaModFix/>
          </a:blip>
          <a:stretch>
            <a:fillRect/>
          </a:stretch>
        </p:blipFill>
        <p:spPr>
          <a:xfrm>
            <a:off x="4850841" y="0"/>
            <a:ext cx="3981467" cy="51434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